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8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31226-677C-48D4-A3D0-A87C4D00F679}" type="datetimeFigureOut">
              <a:rPr lang="en-US" smtClean="0"/>
              <a:pPr/>
              <a:t>6/26/2011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C3BD1-F621-4D67-ADDA-57353D4E7F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collections and collecting today.  First, think</a:t>
            </a:r>
            <a:r>
              <a:rPr lang="en-US" baseline="0" dirty="0" smtClean="0"/>
              <a:t> about what you know about collections and collecting.  Using the question words, what are some questions you can ask about collections?  (</a:t>
            </a:r>
            <a:r>
              <a:rPr lang="en-US" baseline="0" dirty="0" err="1" smtClean="0"/>
              <a:t>Answers:Where</a:t>
            </a:r>
            <a:r>
              <a:rPr lang="en-US" baseline="0" dirty="0" smtClean="0"/>
              <a:t> are collections?  What are they?  How do they get there?  Who collects things?  Why do we collect things?)</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where we find collections.  Can</a:t>
            </a:r>
            <a:r>
              <a:rPr lang="en-US" baseline="0" dirty="0" smtClean="0"/>
              <a:t> you think of any places?  Collections can be found in (read from slide).  Texas Ranger Museum and display, RROC museum, Florence Public Library, and an attic or bed like yours.  Do you have any collections in your home?  Where do you keep them?</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be collected?  (Ask for ideas before clicking)  (Click through the list) Does anyone know what “</a:t>
            </a:r>
            <a:r>
              <a:rPr lang="en-US" dirty="0" err="1" smtClean="0"/>
              <a:t>realia</a:t>
            </a:r>
            <a:r>
              <a:rPr lang="en-US" dirty="0" smtClean="0"/>
              <a:t>” is?  “</a:t>
            </a:r>
            <a:r>
              <a:rPr lang="en-US" dirty="0" err="1" smtClean="0"/>
              <a:t>Realia</a:t>
            </a:r>
            <a:r>
              <a:rPr lang="en-US" dirty="0" smtClean="0"/>
              <a:t>”,</a:t>
            </a:r>
            <a:r>
              <a:rPr lang="en-US" baseline="0" dirty="0" smtClean="0"/>
              <a:t> according to Merriam-Webster.com, </a:t>
            </a:r>
            <a:r>
              <a:rPr lang="en-US" dirty="0" smtClean="0"/>
              <a:t>are</a:t>
            </a:r>
            <a:r>
              <a:rPr lang="en-US" baseline="0" dirty="0" smtClean="0"/>
              <a:t> </a:t>
            </a:r>
            <a:r>
              <a:rPr lang="en-US" sz="1200" kern="1200" dirty="0" smtClean="0">
                <a:solidFill>
                  <a:schemeClr val="tx1"/>
                </a:solidFill>
                <a:latin typeface="+mn-lt"/>
                <a:ea typeface="+mn-ea"/>
                <a:cs typeface="+mn-cs"/>
              </a:rPr>
              <a:t>objects or activities used to relate classroom teaching to the real life especially of peoples studied—things like clothes people wear,</a:t>
            </a:r>
            <a:r>
              <a:rPr lang="en-US" sz="1200" kern="1200" baseline="0" dirty="0" smtClean="0">
                <a:solidFill>
                  <a:schemeClr val="tx1"/>
                </a:solidFill>
                <a:latin typeface="+mn-lt"/>
                <a:ea typeface="+mn-ea"/>
                <a:cs typeface="+mn-cs"/>
              </a:rPr>
              <a:t> artwork, or artifacts.  </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 you think makes a collection</a:t>
            </a:r>
            <a:r>
              <a:rPr lang="en-US" baseline="0" dirty="0" smtClean="0"/>
              <a:t> a good one?  What kind of collections do you have?  Do they fit the criteria on the slide?  Can you think of any other criteria that makes a collection worthwhile?  In my house, we have lots of collections:  M&amp;Ms dispensers and toys, videos, books, figurines, pottery, photos, art, and owls.</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you ever wondered how items</a:t>
            </a:r>
            <a:r>
              <a:rPr lang="en-US" baseline="0" dirty="0" smtClean="0"/>
              <a:t> get into collections in museums and libraries?  Well, let’s think about how items have gotten into your own collections.  (solicit answers)  You may have gone out and bought what you wanted, or maybe someone gave it to you as a gift—like a donation.  Maybe you have to go out and search for the items, like special rocks…or artifacts like Indiana Jones does in the movies!</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that we know wher</a:t>
            </a:r>
            <a:r>
              <a:rPr lang="en-US" baseline="0" dirty="0" smtClean="0"/>
              <a:t>e collections are kept, what makes a good collection, and how collections are built….let’s think about who does the work of collecting the items for libraries and museums?  Are there really people like Indiana Jones in real life?  What jobs are there in collections development? (click to bring up jobs)  Curators help choose and get the items found in museums.  They get to decide if exhibits are permanent, or temporary, and they write about them in catalogs.  They also have to verify if the items they receive are real.  Archaeologists study artifacts from the past, while anthropologists study human behavior and culture.  Librarians are responsible for collections of books and items in libraries, and conservators help repair and conserve art and artifacts.  Most of these jobs require master’s degrees.  If you like collecting, these could be the careers for you!</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we collect things?  (solicit</a:t>
            </a:r>
            <a:r>
              <a:rPr lang="en-US" baseline="0" dirty="0" smtClean="0"/>
              <a:t> answers)  Let’s see if your reasons match the ones listed here.  Look at (or think about) the collection in our library.  What do we have available?  Why do you think it’s in here?  How can we use the materials?</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a:t>
            </a:r>
            <a:r>
              <a:rPr lang="en-US" baseline="0" dirty="0" smtClean="0"/>
              <a:t> some books on collecting that you may enjoy:  “The Art Collector” by Jan Wahl, “Lots and Lots of Coins” by </a:t>
            </a:r>
            <a:r>
              <a:rPr lang="en-US" baseline="0" dirty="0" err="1" smtClean="0"/>
              <a:t>Margarette</a:t>
            </a:r>
            <a:r>
              <a:rPr lang="en-US" baseline="0" dirty="0" smtClean="0"/>
              <a:t> S. Reid, “The Kids’ Guide to Collecting Stuff” by Christopher Forest, “Stamp Collecting 101”, a kindle </a:t>
            </a:r>
            <a:r>
              <a:rPr lang="en-US" baseline="0" dirty="0" err="1" smtClean="0"/>
              <a:t>ebook</a:t>
            </a:r>
            <a:r>
              <a:rPr lang="en-US" baseline="0" dirty="0" smtClean="0"/>
              <a:t>, “the Band book”, a guide to collecting silly bands, and “Max’s Words” by Kate Banks, about a boy who collects words.</a:t>
            </a:r>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7C3BD1-F621-4D67-ADDA-57353D4E7F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en-US" smtClean="0"/>
              <a:t>Click to edit Master title style</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 y="6508750"/>
            <a:ext cx="2133600" cy="273050"/>
          </a:xfrm>
        </p:spPr>
        <p:txBody>
          <a:bodyPr/>
          <a:lstStyle/>
          <a:p>
            <a:fld id="{A3A96BF0-4562-417D-AF8E-29793BCF8022}" type="datetime1">
              <a:rPr lang="en-US" smtClean="0"/>
              <a:pPr/>
              <a:t>6/26/2011</a:t>
            </a:fld>
            <a:endParaRPr lang="en-US"/>
          </a:p>
        </p:txBody>
      </p:sp>
      <p:sp>
        <p:nvSpPr>
          <p:cNvPr id="5" name="Footer Placeholder 4"/>
          <p:cNvSpPr>
            <a:spLocks noGrp="1"/>
          </p:cNvSpPr>
          <p:nvPr>
            <p:ph type="ftr" sz="quarter" idx="11"/>
          </p:nvPr>
        </p:nvSpPr>
        <p:spPr>
          <a:xfrm>
            <a:off x="3125724" y="6508750"/>
            <a:ext cx="2895600" cy="273050"/>
          </a:xfrm>
        </p:spPr>
        <p:txBody>
          <a:bodyPr/>
          <a:lstStyle/>
          <a:p>
            <a:r>
              <a:rPr lang="en-US" smtClean="0"/>
              <a:t>SHSU LS 5375.03/ Summer I 2011/ Chris Margocs</a:t>
            </a:r>
            <a:endParaRPr lang="en-US"/>
          </a:p>
        </p:txBody>
      </p:sp>
      <p:sp>
        <p:nvSpPr>
          <p:cNvPr id="6" name="Slide Number Placeholder 5"/>
          <p:cNvSpPr>
            <a:spLocks noGrp="1"/>
          </p:cNvSpPr>
          <p:nvPr>
            <p:ph type="sldNum" sz="quarter" idx="12"/>
          </p:nvPr>
        </p:nvSpPr>
        <p:spPr>
          <a:xfrm>
            <a:off x="6327648" y="6508750"/>
            <a:ext cx="2130552" cy="273050"/>
          </a:xfrm>
        </p:spPr>
        <p:txBody>
          <a:bodyPr/>
          <a:lstStyle/>
          <a:p>
            <a:fld id="{E90145E2-8D18-4119-BD2A-A40BE2B842DD}" type="slidenum">
              <a:rPr lang="en-US" smtClean="0"/>
              <a:pPr/>
              <a:t>‹#›</a:t>
            </a:fld>
            <a:endParaRPr lang="en-US"/>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AB296F-BF40-43DA-93D9-5AF62B2A6E46}" type="datetime1">
              <a:rPr lang="en-US" smtClean="0"/>
              <a:pPr/>
              <a:t>6/26/2011</a:t>
            </a:fld>
            <a:endParaRPr lang="en-US"/>
          </a:p>
        </p:txBody>
      </p:sp>
      <p:sp>
        <p:nvSpPr>
          <p:cNvPr id="5" name="Footer Placeholder 4"/>
          <p:cNvSpPr>
            <a:spLocks noGrp="1"/>
          </p:cNvSpPr>
          <p:nvPr>
            <p:ph type="ftr" sz="quarter" idx="11"/>
          </p:nvPr>
        </p:nvSpPr>
        <p:spPr/>
        <p:txBody>
          <a:bodyPr/>
          <a:lstStyle/>
          <a:p>
            <a:r>
              <a:rPr lang="en-US" smtClean="0"/>
              <a:t>SHSU LS 5375.03/ Summer I 2011/ Chris Margocs</a:t>
            </a:r>
            <a:endParaRPr lang="en-US"/>
          </a:p>
        </p:txBody>
      </p:sp>
      <p:sp>
        <p:nvSpPr>
          <p:cNvPr id="6" name="Slide Number Placeholder 5"/>
          <p:cNvSpPr>
            <a:spLocks noGrp="1"/>
          </p:cNvSpPr>
          <p:nvPr>
            <p:ph type="sldNum" sz="quarter" idx="12"/>
          </p:nvPr>
        </p:nvSpPr>
        <p:spPr/>
        <p:txBody>
          <a:bodyPr/>
          <a:lstStyle/>
          <a:p>
            <a:fld id="{E90145E2-8D18-4119-BD2A-A40BE2B842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31A139-4A0F-4676-8F2E-0B2F01CB7C10}" type="datetime1">
              <a:rPr lang="en-US" smtClean="0"/>
              <a:pPr/>
              <a:t>6/26/2011</a:t>
            </a:fld>
            <a:endParaRPr lang="en-US"/>
          </a:p>
        </p:txBody>
      </p:sp>
      <p:sp>
        <p:nvSpPr>
          <p:cNvPr id="5" name="Footer Placeholder 4"/>
          <p:cNvSpPr>
            <a:spLocks noGrp="1"/>
          </p:cNvSpPr>
          <p:nvPr>
            <p:ph type="ftr" sz="quarter" idx="11"/>
          </p:nvPr>
        </p:nvSpPr>
        <p:spPr/>
        <p:txBody>
          <a:bodyPr/>
          <a:lstStyle/>
          <a:p>
            <a:r>
              <a:rPr lang="en-US" smtClean="0"/>
              <a:t>SHSU LS 5375.03/ Summer I 2011/ Chris Margocs</a:t>
            </a:r>
            <a:endParaRPr lang="en-US"/>
          </a:p>
        </p:txBody>
      </p:sp>
      <p:sp>
        <p:nvSpPr>
          <p:cNvPr id="6" name="Slide Number Placeholder 5"/>
          <p:cNvSpPr>
            <a:spLocks noGrp="1"/>
          </p:cNvSpPr>
          <p:nvPr>
            <p:ph type="sldNum" sz="quarter" idx="12"/>
          </p:nvPr>
        </p:nvSpPr>
        <p:spPr/>
        <p:txBody>
          <a:bodyPr/>
          <a:lstStyle/>
          <a:p>
            <a:fld id="{E90145E2-8D18-4119-BD2A-A40BE2B842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FF1434-C235-42E3-945C-436F022F7D07}" type="datetime1">
              <a:rPr lang="en-US" smtClean="0"/>
              <a:pPr/>
              <a:t>6/26/2011</a:t>
            </a:fld>
            <a:endParaRPr lang="en-US"/>
          </a:p>
        </p:txBody>
      </p:sp>
      <p:sp>
        <p:nvSpPr>
          <p:cNvPr id="5" name="Footer Placeholder 4"/>
          <p:cNvSpPr>
            <a:spLocks noGrp="1"/>
          </p:cNvSpPr>
          <p:nvPr>
            <p:ph type="ftr" sz="quarter" idx="11"/>
          </p:nvPr>
        </p:nvSpPr>
        <p:spPr/>
        <p:txBody>
          <a:bodyPr/>
          <a:lstStyle/>
          <a:p>
            <a:r>
              <a:rPr lang="en-US" smtClean="0"/>
              <a:t>SHSU LS 5375.03/ Summer I 2011/ Chris Margocs</a:t>
            </a:r>
            <a:endParaRPr lang="en-US"/>
          </a:p>
        </p:txBody>
      </p:sp>
      <p:sp>
        <p:nvSpPr>
          <p:cNvPr id="6" name="Slide Number Placeholder 5"/>
          <p:cNvSpPr>
            <a:spLocks noGrp="1"/>
          </p:cNvSpPr>
          <p:nvPr>
            <p:ph type="sldNum" sz="quarter" idx="12"/>
          </p:nvPr>
        </p:nvSpPr>
        <p:spPr/>
        <p:txBody>
          <a:bodyPr/>
          <a:lstStyle/>
          <a:p>
            <a:fld id="{E90145E2-8D18-4119-BD2A-A40BE2B842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en-US" smtClean="0"/>
              <a:t>Click to edit Master title style</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61FA2-08D6-40D9-8AAD-43E59FA6BB5C}" type="datetime1">
              <a:rPr lang="en-US" smtClean="0"/>
              <a:pPr/>
              <a:t>6/26/2011</a:t>
            </a:fld>
            <a:endParaRPr lang="en-US"/>
          </a:p>
        </p:txBody>
      </p:sp>
      <p:sp>
        <p:nvSpPr>
          <p:cNvPr id="5" name="Footer Placeholder 4"/>
          <p:cNvSpPr>
            <a:spLocks noGrp="1"/>
          </p:cNvSpPr>
          <p:nvPr>
            <p:ph type="ftr" sz="quarter" idx="11"/>
          </p:nvPr>
        </p:nvSpPr>
        <p:spPr/>
        <p:txBody>
          <a:bodyPr/>
          <a:lstStyle/>
          <a:p>
            <a:r>
              <a:rPr lang="en-US" smtClean="0"/>
              <a:t>SHSU LS 5375.03/ Summer I 2011/ Chris Margocs</a:t>
            </a:r>
            <a:endParaRPr lang="en-US"/>
          </a:p>
        </p:txBody>
      </p:sp>
      <p:sp>
        <p:nvSpPr>
          <p:cNvPr id="6" name="Slide Number Placeholder 5"/>
          <p:cNvSpPr>
            <a:spLocks noGrp="1"/>
          </p:cNvSpPr>
          <p:nvPr>
            <p:ph type="sldNum" sz="quarter" idx="12"/>
          </p:nvPr>
        </p:nvSpPr>
        <p:spPr/>
        <p:txBody>
          <a:bodyPr/>
          <a:lstStyle/>
          <a:p>
            <a:fld id="{E90145E2-8D18-4119-BD2A-A40BE2B842DD}" type="slidenum">
              <a:rPr lang="en-US" smtClean="0"/>
              <a:pPr/>
              <a:t>‹#›</a:t>
            </a:fld>
            <a:endParaRPr lang="en-US"/>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37524D-0243-4DE7-9CA4-C670EF823B75}" type="datetime1">
              <a:rPr lang="en-US" smtClean="0"/>
              <a:pPr/>
              <a:t>6/26/2011</a:t>
            </a:fld>
            <a:endParaRPr lang="en-US"/>
          </a:p>
        </p:txBody>
      </p:sp>
      <p:sp>
        <p:nvSpPr>
          <p:cNvPr id="6" name="Footer Placeholder 5"/>
          <p:cNvSpPr>
            <a:spLocks noGrp="1"/>
          </p:cNvSpPr>
          <p:nvPr>
            <p:ph type="ftr" sz="quarter" idx="11"/>
          </p:nvPr>
        </p:nvSpPr>
        <p:spPr/>
        <p:txBody>
          <a:bodyPr/>
          <a:lstStyle/>
          <a:p>
            <a:r>
              <a:rPr lang="en-US" smtClean="0"/>
              <a:t>SHSU LS 5375.03/ Summer I 2011/ Chris Margocs</a:t>
            </a:r>
            <a:endParaRPr lang="en-US"/>
          </a:p>
        </p:txBody>
      </p:sp>
      <p:sp>
        <p:nvSpPr>
          <p:cNvPr id="7" name="Slide Number Placeholder 6"/>
          <p:cNvSpPr>
            <a:spLocks noGrp="1"/>
          </p:cNvSpPr>
          <p:nvPr>
            <p:ph type="sldNum" sz="quarter" idx="12"/>
          </p:nvPr>
        </p:nvSpPr>
        <p:spPr/>
        <p:txBody>
          <a:bodyPr/>
          <a:lstStyle/>
          <a:p>
            <a:fld id="{E90145E2-8D18-4119-BD2A-A40BE2B842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AE5C3EF-2F2F-47A2-AA86-C6B3A95A6290}" type="datetime1">
              <a:rPr lang="en-US" smtClean="0"/>
              <a:pPr/>
              <a:t>6/26/2011</a:t>
            </a:fld>
            <a:endParaRPr lang="en-US"/>
          </a:p>
        </p:txBody>
      </p:sp>
      <p:sp>
        <p:nvSpPr>
          <p:cNvPr id="8" name="Footer Placeholder 7"/>
          <p:cNvSpPr>
            <a:spLocks noGrp="1"/>
          </p:cNvSpPr>
          <p:nvPr>
            <p:ph type="ftr" sz="quarter" idx="11"/>
          </p:nvPr>
        </p:nvSpPr>
        <p:spPr/>
        <p:txBody>
          <a:bodyPr/>
          <a:lstStyle/>
          <a:p>
            <a:r>
              <a:rPr lang="en-US" smtClean="0"/>
              <a:t>SHSU LS 5375.03/ Summer I 2011/ Chris Margocs</a:t>
            </a:r>
            <a:endParaRPr lang="en-US"/>
          </a:p>
        </p:txBody>
      </p:sp>
      <p:sp>
        <p:nvSpPr>
          <p:cNvPr id="9" name="Slide Number Placeholder 8"/>
          <p:cNvSpPr>
            <a:spLocks noGrp="1"/>
          </p:cNvSpPr>
          <p:nvPr>
            <p:ph type="sldNum" sz="quarter" idx="12"/>
          </p:nvPr>
        </p:nvSpPr>
        <p:spPr/>
        <p:txBody>
          <a:bodyPr/>
          <a:lstStyle/>
          <a:p>
            <a:fld id="{E90145E2-8D18-4119-BD2A-A40BE2B842DD}" type="slidenum">
              <a:rPr lang="en-US" smtClean="0"/>
              <a:pPr/>
              <a:t>‹#›</a:t>
            </a:fld>
            <a:endParaRPr lang="en-US"/>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A62B22C-9D54-41FD-8D48-01653AB8C6E8}" type="datetime1">
              <a:rPr lang="en-US" smtClean="0"/>
              <a:pPr/>
              <a:t>6/26/2011</a:t>
            </a:fld>
            <a:endParaRPr lang="en-US"/>
          </a:p>
        </p:txBody>
      </p:sp>
      <p:sp>
        <p:nvSpPr>
          <p:cNvPr id="4" name="Footer Placeholder 3"/>
          <p:cNvSpPr>
            <a:spLocks noGrp="1"/>
          </p:cNvSpPr>
          <p:nvPr>
            <p:ph type="ftr" sz="quarter" idx="11"/>
          </p:nvPr>
        </p:nvSpPr>
        <p:spPr/>
        <p:txBody>
          <a:bodyPr/>
          <a:lstStyle/>
          <a:p>
            <a:r>
              <a:rPr lang="en-US" smtClean="0"/>
              <a:t>SHSU LS 5375.03/ Summer I 2011/ Chris Margocs</a:t>
            </a:r>
            <a:endParaRPr lang="en-US"/>
          </a:p>
        </p:txBody>
      </p:sp>
      <p:sp>
        <p:nvSpPr>
          <p:cNvPr id="5" name="Slide Number Placeholder 4"/>
          <p:cNvSpPr>
            <a:spLocks noGrp="1"/>
          </p:cNvSpPr>
          <p:nvPr>
            <p:ph type="sldNum" sz="quarter" idx="12"/>
          </p:nvPr>
        </p:nvSpPr>
        <p:spPr/>
        <p:txBody>
          <a:bodyPr/>
          <a:lstStyle/>
          <a:p>
            <a:fld id="{E90145E2-8D18-4119-BD2A-A40BE2B842DD}" type="slidenum">
              <a:rPr lang="en-US" smtClean="0"/>
              <a:pPr/>
              <a:t>‹#›</a:t>
            </a:fld>
            <a:endParaRPr lang="en-US"/>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31803-A639-4D97-B637-E97328AD739F}" type="datetime1">
              <a:rPr lang="en-US" smtClean="0"/>
              <a:pPr/>
              <a:t>6/26/2011</a:t>
            </a:fld>
            <a:endParaRPr lang="en-US"/>
          </a:p>
        </p:txBody>
      </p:sp>
      <p:sp>
        <p:nvSpPr>
          <p:cNvPr id="3" name="Footer Placeholder 2"/>
          <p:cNvSpPr>
            <a:spLocks noGrp="1"/>
          </p:cNvSpPr>
          <p:nvPr>
            <p:ph type="ftr" sz="quarter" idx="11"/>
          </p:nvPr>
        </p:nvSpPr>
        <p:spPr/>
        <p:txBody>
          <a:bodyPr/>
          <a:lstStyle/>
          <a:p>
            <a:r>
              <a:rPr lang="en-US" smtClean="0"/>
              <a:t>SHSU LS 5375.03/ Summer I 2011/ Chris Margocs</a:t>
            </a:r>
            <a:endParaRPr lang="en-US"/>
          </a:p>
        </p:txBody>
      </p:sp>
      <p:sp>
        <p:nvSpPr>
          <p:cNvPr id="4" name="Slide Number Placeholder 3"/>
          <p:cNvSpPr>
            <a:spLocks noGrp="1"/>
          </p:cNvSpPr>
          <p:nvPr>
            <p:ph type="sldNum" sz="quarter" idx="12"/>
          </p:nvPr>
        </p:nvSpPr>
        <p:spPr/>
        <p:txBody>
          <a:bodyPr/>
          <a:lstStyle/>
          <a:p>
            <a:fld id="{E90145E2-8D18-4119-BD2A-A40BE2B842DD}" type="slidenum">
              <a:rPr lang="en-US" smtClean="0"/>
              <a:pPr/>
              <a:t>‹#›</a:t>
            </a:fld>
            <a:endParaRPr lang="en-US"/>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en-US" smtClean="0"/>
              <a:t>Click to edit Master title style</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3E021-99C7-43F3-9AC7-5288699EF336}" type="datetime1">
              <a:rPr lang="en-US" smtClean="0"/>
              <a:pPr/>
              <a:t>6/26/2011</a:t>
            </a:fld>
            <a:endParaRPr lang="en-US"/>
          </a:p>
        </p:txBody>
      </p:sp>
      <p:sp>
        <p:nvSpPr>
          <p:cNvPr id="6" name="Footer Placeholder 5"/>
          <p:cNvSpPr>
            <a:spLocks noGrp="1"/>
          </p:cNvSpPr>
          <p:nvPr>
            <p:ph type="ftr" sz="quarter" idx="11"/>
          </p:nvPr>
        </p:nvSpPr>
        <p:spPr/>
        <p:txBody>
          <a:bodyPr/>
          <a:lstStyle/>
          <a:p>
            <a:r>
              <a:rPr lang="en-US" smtClean="0"/>
              <a:t>SHSU LS 5375.03/ Summer I 2011/ Chris Margocs</a:t>
            </a:r>
            <a:endParaRPr lang="en-US"/>
          </a:p>
        </p:txBody>
      </p:sp>
      <p:sp>
        <p:nvSpPr>
          <p:cNvPr id="7" name="Slide Number Placeholder 6"/>
          <p:cNvSpPr>
            <a:spLocks noGrp="1"/>
          </p:cNvSpPr>
          <p:nvPr>
            <p:ph type="sldNum" sz="quarter" idx="12"/>
          </p:nvPr>
        </p:nvSpPr>
        <p:spPr/>
        <p:txBody>
          <a:bodyPr/>
          <a:lstStyle/>
          <a:p>
            <a:fld id="{E90145E2-8D18-4119-BD2A-A40BE2B842DD}" type="slidenum">
              <a:rPr lang="en-US" smtClean="0"/>
              <a:pPr/>
              <a:t>‹#›</a:t>
            </a:fld>
            <a:endParaRPr lang="en-US"/>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2E76C38-D7CE-445C-8D4E-35446C466A46}" type="datetime1">
              <a:rPr lang="en-US" smtClean="0"/>
              <a:pPr/>
              <a:t>6/26/2011</a:t>
            </a:fld>
            <a:endParaRPr lang="en-US"/>
          </a:p>
        </p:txBody>
      </p:sp>
      <p:sp>
        <p:nvSpPr>
          <p:cNvPr id="6" name="Footer Placeholder 5"/>
          <p:cNvSpPr>
            <a:spLocks noGrp="1"/>
          </p:cNvSpPr>
          <p:nvPr>
            <p:ph type="ftr" sz="quarter" idx="11"/>
          </p:nvPr>
        </p:nvSpPr>
        <p:spPr/>
        <p:txBody>
          <a:bodyPr/>
          <a:lstStyle/>
          <a:p>
            <a:r>
              <a:rPr lang="en-US" smtClean="0"/>
              <a:t>SHSU LS 5375.03/ Summer I 2011/ Chris Margocs</a:t>
            </a:r>
            <a:endParaRPr lang="en-US"/>
          </a:p>
        </p:txBody>
      </p:sp>
      <p:sp>
        <p:nvSpPr>
          <p:cNvPr id="7" name="Slide Number Placeholder 6"/>
          <p:cNvSpPr>
            <a:spLocks noGrp="1"/>
          </p:cNvSpPr>
          <p:nvPr>
            <p:ph type="sldNum" sz="quarter" idx="12"/>
          </p:nvPr>
        </p:nvSpPr>
        <p:spPr/>
        <p:txBody>
          <a:bodyPr/>
          <a:lstStyle/>
          <a:p>
            <a:fld id="{E90145E2-8D18-4119-BD2A-A40BE2B842DD}" type="slidenum">
              <a:rPr lang="en-US" smtClean="0"/>
              <a:pPr/>
              <a:t>‹#›</a:t>
            </a:fld>
            <a:endParaRPr lang="en-US"/>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F2A75BFE-4C97-4C4E-9475-064CD8B331C9}" type="datetime1">
              <a:rPr lang="en-US" smtClean="0"/>
              <a:pPr/>
              <a:t>6/26/2011</a:t>
            </a:fld>
            <a:endParaRPr lang="en-US"/>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r>
              <a:rPr lang="en-US" smtClean="0"/>
              <a:t>SHSU LS 5375.03/ Summer I 2011/ Chris Margocs</a:t>
            </a:r>
            <a:endParaRPr lang="en-US"/>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E90145E2-8D18-4119-BD2A-A40BE2B842DD}" type="slidenum">
              <a:rPr lang="en-US" smtClean="0"/>
              <a:pPr/>
              <a:t>‹#›</a:t>
            </a:fld>
            <a:endParaRPr lang="en-US"/>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www.theatlantic.com/technology/archive/2010/10/how-does-the-smithsonian-collect-artifacts/646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7.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jpeg"/><Relationship Id="rId3" Type="http://schemas.openxmlformats.org/officeDocument/2006/relationships/hyperlink" Target="http://www.amazon.com/gp/product/images/1580892701/ref=dp_image_0?ie=UTF8&amp;n=283155&amp;s=books" TargetMode="External"/><Relationship Id="rId7" Type="http://schemas.openxmlformats.org/officeDocument/2006/relationships/hyperlink" Target="http://www.amazon.com/gp/product/images/1429654422/ref=dp_image_0?ie=UTF8&amp;n=283155&amp;s=books" TargetMode="External"/><Relationship Id="rId12"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jpeg"/><Relationship Id="rId11" Type="http://schemas.openxmlformats.org/officeDocument/2006/relationships/hyperlink" Target="http://www.amazon.com/gp/product/images/1442420278/ref=dp_image_z_0?ie=UTF8&amp;n=283155&amp;s=books" TargetMode="External"/><Relationship Id="rId5" Type="http://schemas.openxmlformats.org/officeDocument/2006/relationships/hyperlink" Target="http://www.amazon.com/gp/product/images/0525478795/ref=dp_image_0?ie=UTF8&amp;n=283155&amp;s=books" TargetMode="External"/><Relationship Id="rId10" Type="http://schemas.openxmlformats.org/officeDocument/2006/relationships/image" Target="../media/image33.jpeg"/><Relationship Id="rId4" Type="http://schemas.openxmlformats.org/officeDocument/2006/relationships/image" Target="../media/image30.jpeg"/><Relationship Id="rId9" Type="http://schemas.openxmlformats.org/officeDocument/2006/relationships/hyperlink" Target="http://www.amazon.com/gp/product/images/B003YUCA38/ref=dp_image_0?ie=UTF8&amp;n=283155&amp;s=book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dictionary.com/" TargetMode="External"/><Relationship Id="rId3" Type="http://schemas.openxmlformats.org/officeDocument/2006/relationships/hyperlink" Target="http://www.indianajones.com/site/index.html" TargetMode="External"/><Relationship Id="rId7" Type="http://schemas.openxmlformats.org/officeDocument/2006/relationships/hyperlink" Target="http://www.thefreedictionary.com/anthropologis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princetonreview.com/Careers.aspx?cid=10" TargetMode="External"/><Relationship Id="rId5" Type="http://schemas.openxmlformats.org/officeDocument/2006/relationships/hyperlink" Target="http://careers.stateuniversity.com/pages/548/Museum-Curator.html" TargetMode="External"/><Relationship Id="rId10" Type="http://schemas.openxmlformats.org/officeDocument/2006/relationships/hyperlink" Target="mailto:cmargocs@sbcglobal.net" TargetMode="External"/><Relationship Id="rId4" Type="http://schemas.openxmlformats.org/officeDocument/2006/relationships/hyperlink" Target="http://www.amazon.com/" TargetMode="External"/><Relationship Id="rId9" Type="http://schemas.openxmlformats.org/officeDocument/2006/relationships/hyperlink" Target="http://www.merriam-webst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Collections</a:t>
            </a:r>
            <a:endParaRPr lang="en-US" sz="4800" dirty="0"/>
          </a:p>
        </p:txBody>
      </p:sp>
      <p:sp>
        <p:nvSpPr>
          <p:cNvPr id="3" name="Subtitle 2"/>
          <p:cNvSpPr>
            <a:spLocks noGrp="1"/>
          </p:cNvSpPr>
          <p:nvPr>
            <p:ph type="subTitle" idx="1"/>
          </p:nvPr>
        </p:nvSpPr>
        <p:spPr>
          <a:xfrm>
            <a:off x="685800" y="3657600"/>
            <a:ext cx="7772400" cy="914400"/>
          </a:xfrm>
        </p:spPr>
        <p:txBody>
          <a:bodyPr>
            <a:normAutofit/>
          </a:bodyPr>
          <a:lstStyle/>
          <a:p>
            <a:r>
              <a:rPr lang="en-US" sz="2800" dirty="0" smtClean="0"/>
              <a:t>Where, What, How, Who, and Why?</a:t>
            </a:r>
            <a:endParaRPr lang="en-US" sz="2800" dirty="0"/>
          </a:p>
        </p:txBody>
      </p:sp>
      <p:sp>
        <p:nvSpPr>
          <p:cNvPr id="4" name="Footer Placeholder 3"/>
          <p:cNvSpPr>
            <a:spLocks noGrp="1"/>
          </p:cNvSpPr>
          <p:nvPr>
            <p:ph type="ftr" sz="quarter" idx="11"/>
          </p:nvPr>
        </p:nvSpPr>
        <p:spPr>
          <a:xfrm>
            <a:off x="5715000" y="6096000"/>
            <a:ext cx="3429000" cy="609600"/>
          </a:xfrm>
        </p:spPr>
        <p:txBody>
          <a:bodyPr/>
          <a:lstStyle/>
          <a:p>
            <a:r>
              <a:rPr lang="en-US" dirty="0" smtClean="0"/>
              <a:t>SHSU LS 5375.03/ Summer I 2011/ Chris </a:t>
            </a:r>
            <a:r>
              <a:rPr lang="en-US" dirty="0" err="1" smtClean="0"/>
              <a:t>Margocs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4906962"/>
          </a:xfrm>
        </p:spPr>
        <p:txBody>
          <a:bodyPr/>
          <a:lstStyle/>
          <a:p>
            <a:pPr algn="ctr"/>
            <a:r>
              <a:rPr lang="en-US" dirty="0" smtClean="0"/>
              <a:t>Multimedia Project for LS 5375.03</a:t>
            </a:r>
            <a:br>
              <a:rPr lang="en-US" dirty="0" smtClean="0"/>
            </a:br>
            <a:r>
              <a:rPr lang="en-US" dirty="0" smtClean="0"/>
              <a:t>SHSU MLS Program, Summer I 2011</a:t>
            </a:r>
            <a:br>
              <a:rPr lang="en-US" dirty="0" smtClean="0"/>
            </a:br>
            <a:r>
              <a:rPr lang="en-US" dirty="0" smtClean="0"/>
              <a:t>Chris Margocs</a:t>
            </a:r>
            <a:endParaRPr lang="en-US" dirty="0"/>
          </a:p>
        </p:txBody>
      </p:sp>
      <p:sp>
        <p:nvSpPr>
          <p:cNvPr id="3" name="Footer Placeholder 2"/>
          <p:cNvSpPr>
            <a:spLocks noGrp="1"/>
          </p:cNvSpPr>
          <p:nvPr>
            <p:ph type="ftr" sz="quarter" idx="11"/>
          </p:nvPr>
        </p:nvSpPr>
        <p:spPr/>
        <p:txBody>
          <a:bodyPr/>
          <a:lstStyle/>
          <a:p>
            <a:r>
              <a:rPr lang="en-US" smtClean="0"/>
              <a:t>SHSU LS 5375.03/ Summer I 2011/ Chris Margocs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3008376" cy="1243584"/>
          </a:xfrm>
        </p:spPr>
        <p:txBody>
          <a:bodyPr/>
          <a:lstStyle/>
          <a:p>
            <a:r>
              <a:rPr lang="en-US" dirty="0" smtClean="0"/>
              <a:t>Where?</a:t>
            </a:r>
            <a:endParaRPr lang="en-US" dirty="0"/>
          </a:p>
        </p:txBody>
      </p:sp>
      <p:pic>
        <p:nvPicPr>
          <p:cNvPr id="8" name="Picture Placeholder 7" descr="June events and trips 050.JPG"/>
          <p:cNvPicPr>
            <a:picLocks noGrp="1" noChangeAspect="1"/>
          </p:cNvPicPr>
          <p:nvPr>
            <p:ph type="pic" idx="1"/>
          </p:nvPr>
        </p:nvPicPr>
        <p:blipFill>
          <a:blip r:embed="rId3" cstate="print"/>
          <a:srcRect t="15352" b="15352"/>
          <a:stretch>
            <a:fillRect/>
          </a:stretch>
        </p:blipFill>
        <p:spPr>
          <a:xfrm>
            <a:off x="6781799" y="304800"/>
            <a:ext cx="2144155" cy="1981200"/>
          </a:xfrm>
        </p:spPr>
      </p:pic>
      <p:sp>
        <p:nvSpPr>
          <p:cNvPr id="4" name="Text Placeholder 3"/>
          <p:cNvSpPr>
            <a:spLocks noGrp="1"/>
          </p:cNvSpPr>
          <p:nvPr>
            <p:ph type="body" sz="half" idx="2"/>
          </p:nvPr>
        </p:nvSpPr>
        <p:spPr>
          <a:xfrm>
            <a:off x="990600" y="1676400"/>
            <a:ext cx="2249424" cy="1447800"/>
          </a:xfrm>
        </p:spPr>
        <p:txBody>
          <a:bodyPr>
            <a:normAutofit/>
          </a:bodyPr>
          <a:lstStyle/>
          <a:p>
            <a:r>
              <a:rPr lang="en-US" sz="1800" dirty="0" smtClean="0"/>
              <a:t>Where do we find collections?</a:t>
            </a:r>
            <a:endParaRPr lang="en-US" sz="1800" dirty="0"/>
          </a:p>
        </p:txBody>
      </p:sp>
      <p:sp>
        <p:nvSpPr>
          <p:cNvPr id="6" name="TextBox 5"/>
          <p:cNvSpPr txBox="1"/>
          <p:nvPr/>
        </p:nvSpPr>
        <p:spPr>
          <a:xfrm>
            <a:off x="914400" y="3276600"/>
            <a:ext cx="2514600" cy="1708866"/>
          </a:xfrm>
          <a:prstGeom prst="rect">
            <a:avLst/>
          </a:prstGeom>
          <a:noFill/>
        </p:spPr>
        <p:txBody>
          <a:bodyPr wrap="square" rtlCol="0">
            <a:spAutoFit/>
          </a:bodyPr>
          <a:lstStyle/>
          <a:p>
            <a:pPr>
              <a:lnSpc>
                <a:spcPct val="150000"/>
              </a:lnSpc>
              <a:buFont typeface="Wingdings" pitchFamily="2" charset="2"/>
              <a:buChar char="Ø"/>
            </a:pPr>
            <a:r>
              <a:rPr lang="en-US" dirty="0" smtClean="0"/>
              <a:t>Museums</a:t>
            </a:r>
          </a:p>
          <a:p>
            <a:pPr>
              <a:lnSpc>
                <a:spcPct val="150000"/>
              </a:lnSpc>
              <a:buFont typeface="Wingdings" pitchFamily="2" charset="2"/>
              <a:buChar char="Ø"/>
            </a:pPr>
            <a:r>
              <a:rPr lang="en-US" dirty="0" smtClean="0"/>
              <a:t>Libraries</a:t>
            </a:r>
          </a:p>
          <a:p>
            <a:pPr>
              <a:lnSpc>
                <a:spcPct val="150000"/>
              </a:lnSpc>
              <a:buFont typeface="Wingdings" pitchFamily="2" charset="2"/>
              <a:buChar char="Ø"/>
            </a:pPr>
            <a:r>
              <a:rPr lang="en-US" dirty="0" smtClean="0"/>
              <a:t>Grandma’s attic</a:t>
            </a:r>
          </a:p>
          <a:p>
            <a:pPr>
              <a:lnSpc>
                <a:spcPct val="150000"/>
              </a:lnSpc>
              <a:buFont typeface="Wingdings" pitchFamily="2" charset="2"/>
              <a:buChar char="Ø"/>
            </a:pPr>
            <a:r>
              <a:rPr lang="en-US" dirty="0" smtClean="0"/>
              <a:t>Under your bed</a:t>
            </a:r>
            <a:endParaRPr lang="en-US" dirty="0"/>
          </a:p>
        </p:txBody>
      </p:sp>
      <p:sp>
        <p:nvSpPr>
          <p:cNvPr id="7" name="Footer Placeholder 6"/>
          <p:cNvSpPr>
            <a:spLocks noGrp="1"/>
          </p:cNvSpPr>
          <p:nvPr>
            <p:ph type="ftr" sz="quarter" idx="11"/>
          </p:nvPr>
        </p:nvSpPr>
        <p:spPr>
          <a:xfrm>
            <a:off x="5715000" y="6477000"/>
            <a:ext cx="3429000" cy="381000"/>
          </a:xfrm>
        </p:spPr>
        <p:txBody>
          <a:bodyPr/>
          <a:lstStyle/>
          <a:p>
            <a:r>
              <a:rPr lang="en-US" dirty="0" smtClean="0"/>
              <a:t>SHSU LS 5375.03/ Summer I 2011/ Chris </a:t>
            </a:r>
            <a:r>
              <a:rPr lang="en-US" dirty="0" err="1" smtClean="0"/>
              <a:t>Margocs</a:t>
            </a:r>
            <a:endParaRPr lang="en-US" dirty="0"/>
          </a:p>
        </p:txBody>
      </p:sp>
      <p:pic>
        <p:nvPicPr>
          <p:cNvPr id="10" name="Picture 9" descr="June events and trips 024.JPG"/>
          <p:cNvPicPr>
            <a:picLocks noChangeAspect="1"/>
          </p:cNvPicPr>
          <p:nvPr/>
        </p:nvPicPr>
        <p:blipFill>
          <a:blip r:embed="rId4" cstate="print"/>
          <a:stretch>
            <a:fillRect/>
          </a:stretch>
        </p:blipFill>
        <p:spPr>
          <a:xfrm>
            <a:off x="3886200" y="228600"/>
            <a:ext cx="2768600" cy="2076450"/>
          </a:xfrm>
          <a:prstGeom prst="rect">
            <a:avLst/>
          </a:prstGeom>
        </p:spPr>
      </p:pic>
      <p:pic>
        <p:nvPicPr>
          <p:cNvPr id="11" name="Picture 10" descr="May 2011 Happenings 040.JPG"/>
          <p:cNvPicPr>
            <a:picLocks noChangeAspect="1"/>
          </p:cNvPicPr>
          <p:nvPr/>
        </p:nvPicPr>
        <p:blipFill>
          <a:blip r:embed="rId5" cstate="print"/>
          <a:stretch>
            <a:fillRect/>
          </a:stretch>
        </p:blipFill>
        <p:spPr>
          <a:xfrm>
            <a:off x="3962400" y="2438400"/>
            <a:ext cx="2463800" cy="1847850"/>
          </a:xfrm>
          <a:prstGeom prst="rect">
            <a:avLst/>
          </a:prstGeom>
        </p:spPr>
      </p:pic>
      <p:pic>
        <p:nvPicPr>
          <p:cNvPr id="12" name="Picture 11" descr="June events and trips 069.JPG"/>
          <p:cNvPicPr>
            <a:picLocks noChangeAspect="1"/>
          </p:cNvPicPr>
          <p:nvPr/>
        </p:nvPicPr>
        <p:blipFill>
          <a:blip r:embed="rId6" cstate="print"/>
          <a:stretch>
            <a:fillRect/>
          </a:stretch>
        </p:blipFill>
        <p:spPr>
          <a:xfrm>
            <a:off x="7010400" y="2438400"/>
            <a:ext cx="1905000" cy="2540000"/>
          </a:xfrm>
          <a:prstGeom prst="rect">
            <a:avLst/>
          </a:prstGeom>
        </p:spPr>
      </p:pic>
      <p:pic>
        <p:nvPicPr>
          <p:cNvPr id="16386" name="Picture 2" descr="C:\Users\Chris\AppData\Local\Microsoft\Windows\Temporary Internet Files\Content.IE5\5MRIMHFK\MP900399692[1].jpg"/>
          <p:cNvPicPr>
            <a:picLocks noChangeAspect="1" noChangeArrowheads="1"/>
          </p:cNvPicPr>
          <p:nvPr/>
        </p:nvPicPr>
        <p:blipFill>
          <a:blip r:embed="rId7" cstate="print"/>
          <a:srcRect/>
          <a:stretch>
            <a:fillRect/>
          </a:stretch>
        </p:blipFill>
        <p:spPr bwMode="auto">
          <a:xfrm>
            <a:off x="3962400" y="4343400"/>
            <a:ext cx="2170176" cy="2170176"/>
          </a:xfrm>
          <a:prstGeom prst="rect">
            <a:avLst/>
          </a:prstGeom>
          <a:noFill/>
        </p:spPr>
      </p:pic>
      <p:pic>
        <p:nvPicPr>
          <p:cNvPr id="16387" name="Picture 3" descr="C:\Users\Chris\AppData\Local\Microsoft\Windows\Temporary Internet Files\Content.IE5\ESAAPMWK\MP900433081[1].jpg"/>
          <p:cNvPicPr>
            <a:picLocks noChangeAspect="1" noChangeArrowheads="1"/>
          </p:cNvPicPr>
          <p:nvPr/>
        </p:nvPicPr>
        <p:blipFill>
          <a:blip r:embed="rId8" cstate="print"/>
          <a:srcRect/>
          <a:stretch>
            <a:fillRect/>
          </a:stretch>
        </p:blipFill>
        <p:spPr bwMode="auto">
          <a:xfrm>
            <a:off x="6400800" y="4648200"/>
            <a:ext cx="1729522"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par>
                          <p:cTn id="17" fill="hold">
                            <p:stCondLst>
                              <p:cond delay="2000"/>
                            </p:stCondLst>
                            <p:childTnLst>
                              <p:par>
                                <p:cTn id="18" presetID="5"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2000"/>
                                        <p:tgtEl>
                                          <p:spTgt spid="6">
                                            <p:txEl>
                                              <p:pRg st="1" end="1"/>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2000"/>
                                        <p:tgtEl>
                                          <p:spTgt spid="6">
                                            <p:txEl>
                                              <p:pRg st="2" end="2"/>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16387"/>
                                        </p:tgtEl>
                                        <p:attrNameLst>
                                          <p:attrName>style.visibility</p:attrName>
                                        </p:attrNameLst>
                                      </p:cBhvr>
                                      <p:to>
                                        <p:strVal val="visible"/>
                                      </p:to>
                                    </p:set>
                                    <p:animEffect transition="in" filter="checkerboard(across)">
                                      <p:cBhvr>
                                        <p:cTn id="40" dur="500"/>
                                        <p:tgtEl>
                                          <p:spTgt spid="1638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2000"/>
                                        <p:tgtEl>
                                          <p:spTgt spid="6">
                                            <p:txEl>
                                              <p:pRg st="3" end="3"/>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16386"/>
                                        </p:tgtEl>
                                        <p:attrNameLst>
                                          <p:attrName>style.visibility</p:attrName>
                                        </p:attrNameLst>
                                      </p:cBhvr>
                                      <p:to>
                                        <p:strVal val="visible"/>
                                      </p:to>
                                    </p:set>
                                    <p:animEffect transition="in" filter="checkerboard(across)">
                                      <p:cBhvr>
                                        <p:cTn id="4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3008376" cy="1243584"/>
          </a:xfrm>
        </p:spPr>
        <p:txBody>
          <a:bodyPr/>
          <a:lstStyle/>
          <a:p>
            <a:r>
              <a:rPr lang="en-US" dirty="0" smtClean="0"/>
              <a:t>What</a:t>
            </a:r>
            <a:endParaRPr lang="en-US" dirty="0"/>
          </a:p>
        </p:txBody>
      </p:sp>
      <p:sp>
        <p:nvSpPr>
          <p:cNvPr id="4" name="Text Placeholder 3"/>
          <p:cNvSpPr>
            <a:spLocks noGrp="1"/>
          </p:cNvSpPr>
          <p:nvPr>
            <p:ph type="body" sz="half" idx="2"/>
          </p:nvPr>
        </p:nvSpPr>
        <p:spPr>
          <a:xfrm>
            <a:off x="762000" y="1676400"/>
            <a:ext cx="2670111" cy="4953000"/>
          </a:xfrm>
        </p:spPr>
        <p:txBody>
          <a:bodyPr>
            <a:normAutofit/>
          </a:bodyPr>
          <a:lstStyle/>
          <a:p>
            <a:r>
              <a:rPr lang="en-US" sz="1800" dirty="0" smtClean="0"/>
              <a:t>What is in a collection? </a:t>
            </a:r>
          </a:p>
          <a:p>
            <a:pPr>
              <a:buFont typeface="Wingdings" pitchFamily="2" charset="2"/>
              <a:buChar char="Ø"/>
            </a:pPr>
            <a:r>
              <a:rPr lang="en-US" sz="1800" dirty="0" smtClean="0"/>
              <a:t>Books</a:t>
            </a:r>
          </a:p>
          <a:p>
            <a:pPr>
              <a:buFont typeface="Wingdings" pitchFamily="2" charset="2"/>
              <a:buChar char="Ø"/>
            </a:pPr>
            <a:r>
              <a:rPr lang="en-US" sz="1800" dirty="0" smtClean="0"/>
              <a:t>Videos</a:t>
            </a:r>
          </a:p>
          <a:p>
            <a:pPr>
              <a:buFont typeface="Wingdings" pitchFamily="2" charset="2"/>
              <a:buChar char="Ø"/>
            </a:pPr>
            <a:r>
              <a:rPr lang="en-US" sz="1800" dirty="0" smtClean="0"/>
              <a:t>Art</a:t>
            </a:r>
          </a:p>
          <a:p>
            <a:pPr>
              <a:buFont typeface="Wingdings" pitchFamily="2" charset="2"/>
              <a:buChar char="Ø"/>
            </a:pPr>
            <a:r>
              <a:rPr lang="en-US" sz="1800" dirty="0" smtClean="0"/>
              <a:t>Papers</a:t>
            </a:r>
          </a:p>
          <a:p>
            <a:pPr>
              <a:buFont typeface="Wingdings" pitchFamily="2" charset="2"/>
              <a:buChar char="Ø"/>
            </a:pPr>
            <a:r>
              <a:rPr lang="en-US" sz="1800" dirty="0" smtClean="0"/>
              <a:t>Photos</a:t>
            </a:r>
          </a:p>
          <a:p>
            <a:pPr>
              <a:buFont typeface="Wingdings" pitchFamily="2" charset="2"/>
              <a:buChar char="Ø"/>
            </a:pPr>
            <a:r>
              <a:rPr lang="en-US" sz="1800" dirty="0" err="1" smtClean="0"/>
              <a:t>Pokemon</a:t>
            </a:r>
            <a:r>
              <a:rPr lang="en-US" sz="1800" dirty="0" smtClean="0"/>
              <a:t> cards</a:t>
            </a:r>
          </a:p>
          <a:p>
            <a:pPr>
              <a:buFont typeface="Wingdings" pitchFamily="2" charset="2"/>
              <a:buChar char="Ø"/>
            </a:pPr>
            <a:r>
              <a:rPr lang="en-US" sz="1800" dirty="0" smtClean="0"/>
              <a:t>Silly Bands</a:t>
            </a:r>
          </a:p>
          <a:p>
            <a:pPr>
              <a:buFont typeface="Wingdings" pitchFamily="2" charset="2"/>
              <a:buChar char="Ø"/>
            </a:pPr>
            <a:r>
              <a:rPr lang="en-US" sz="1800" dirty="0" err="1" smtClean="0"/>
              <a:t>Realia</a:t>
            </a:r>
            <a:endParaRPr lang="en-US" sz="1800" dirty="0"/>
          </a:p>
        </p:txBody>
      </p:sp>
      <p:sp>
        <p:nvSpPr>
          <p:cNvPr id="5" name="Footer Placeholder 4"/>
          <p:cNvSpPr>
            <a:spLocks noGrp="1"/>
          </p:cNvSpPr>
          <p:nvPr>
            <p:ph type="ftr" sz="quarter" idx="11"/>
          </p:nvPr>
        </p:nvSpPr>
        <p:spPr>
          <a:xfrm>
            <a:off x="5715000" y="6553200"/>
            <a:ext cx="3429000" cy="304800"/>
          </a:xfrm>
        </p:spPr>
        <p:txBody>
          <a:bodyPr/>
          <a:lstStyle/>
          <a:p>
            <a:r>
              <a:rPr lang="en-US" dirty="0" smtClean="0"/>
              <a:t>SHSU LS 5375.03/ Summer I 2011/ Chris </a:t>
            </a:r>
            <a:r>
              <a:rPr lang="en-US" dirty="0" err="1" smtClean="0"/>
              <a:t>Margocs</a:t>
            </a:r>
            <a:endParaRPr lang="en-US" dirty="0"/>
          </a:p>
        </p:txBody>
      </p:sp>
      <p:pic>
        <p:nvPicPr>
          <p:cNvPr id="2051" name="Picture 3" descr="C:\Users\Chris\AppData\Local\Microsoft\Windows\Temporary Internet Files\Content.IE5\83A1CE97\MP900422452[1].jpg"/>
          <p:cNvPicPr>
            <a:picLocks noChangeAspect="1" noChangeArrowheads="1"/>
          </p:cNvPicPr>
          <p:nvPr/>
        </p:nvPicPr>
        <p:blipFill>
          <a:blip r:embed="rId3" cstate="print"/>
          <a:srcRect/>
          <a:stretch>
            <a:fillRect/>
          </a:stretch>
        </p:blipFill>
        <p:spPr bwMode="auto">
          <a:xfrm>
            <a:off x="3962400" y="304800"/>
            <a:ext cx="1828800" cy="1228725"/>
          </a:xfrm>
          <a:prstGeom prst="rect">
            <a:avLst/>
          </a:prstGeom>
          <a:noFill/>
        </p:spPr>
      </p:pic>
      <p:pic>
        <p:nvPicPr>
          <p:cNvPr id="2053" name="Picture 5" descr="C:\Users\Chris\AppData\Local\Microsoft\Windows\Temporary Internet Files\Content.IE5\VK571CVU\MP900401806[1].jpg"/>
          <p:cNvPicPr>
            <a:picLocks noChangeAspect="1" noChangeArrowheads="1"/>
          </p:cNvPicPr>
          <p:nvPr/>
        </p:nvPicPr>
        <p:blipFill>
          <a:blip r:embed="rId4" cstate="print"/>
          <a:srcRect/>
          <a:stretch>
            <a:fillRect/>
          </a:stretch>
        </p:blipFill>
        <p:spPr bwMode="auto">
          <a:xfrm>
            <a:off x="6629400" y="762000"/>
            <a:ext cx="1950720" cy="1299972"/>
          </a:xfrm>
          <a:prstGeom prst="rect">
            <a:avLst/>
          </a:prstGeom>
          <a:noFill/>
        </p:spPr>
      </p:pic>
      <p:pic>
        <p:nvPicPr>
          <p:cNvPr id="2055" name="Picture 7" descr="C:\Users\Chris\AppData\Local\Microsoft\Windows\Temporary Internet Files\Content.IE5\VK571CVU\MP900430530[1].jpg"/>
          <p:cNvPicPr>
            <a:picLocks noChangeAspect="1" noChangeArrowheads="1"/>
          </p:cNvPicPr>
          <p:nvPr/>
        </p:nvPicPr>
        <p:blipFill>
          <a:blip r:embed="rId5" cstate="print"/>
          <a:srcRect/>
          <a:stretch>
            <a:fillRect/>
          </a:stretch>
        </p:blipFill>
        <p:spPr bwMode="auto">
          <a:xfrm>
            <a:off x="4114800" y="1905000"/>
            <a:ext cx="2059362" cy="1373981"/>
          </a:xfrm>
          <a:prstGeom prst="rect">
            <a:avLst/>
          </a:prstGeom>
          <a:noFill/>
        </p:spPr>
      </p:pic>
      <p:pic>
        <p:nvPicPr>
          <p:cNvPr id="2056" name="Picture 8" descr="C:\Users\Chris\AppData\Local\Microsoft\Windows\Temporary Internet Files\Content.IE5\83A1CE97\MP900401619[1].jpg"/>
          <p:cNvPicPr>
            <a:picLocks noChangeAspect="1" noChangeArrowheads="1"/>
          </p:cNvPicPr>
          <p:nvPr/>
        </p:nvPicPr>
        <p:blipFill>
          <a:blip r:embed="rId6" cstate="print"/>
          <a:srcRect/>
          <a:stretch>
            <a:fillRect/>
          </a:stretch>
        </p:blipFill>
        <p:spPr bwMode="auto">
          <a:xfrm>
            <a:off x="6781800" y="2514600"/>
            <a:ext cx="1498092" cy="2246041"/>
          </a:xfrm>
          <a:prstGeom prst="rect">
            <a:avLst/>
          </a:prstGeom>
          <a:noFill/>
        </p:spPr>
      </p:pic>
      <p:pic>
        <p:nvPicPr>
          <p:cNvPr id="2057" name="Picture 9" descr="C:\Users\Chris\AppData\Local\Microsoft\Windows\Temporary Internet Files\Content.IE5\VK571CVU\MP900262968[1].jpg"/>
          <p:cNvPicPr>
            <a:picLocks noChangeAspect="1" noChangeArrowheads="1"/>
          </p:cNvPicPr>
          <p:nvPr/>
        </p:nvPicPr>
        <p:blipFill>
          <a:blip r:embed="rId7" cstate="print"/>
          <a:srcRect/>
          <a:stretch>
            <a:fillRect/>
          </a:stretch>
        </p:blipFill>
        <p:spPr bwMode="auto">
          <a:xfrm>
            <a:off x="3886200" y="3581400"/>
            <a:ext cx="2404619" cy="1591056"/>
          </a:xfrm>
          <a:prstGeom prst="rect">
            <a:avLst/>
          </a:prstGeom>
          <a:noFill/>
        </p:spPr>
      </p:pic>
      <p:pic>
        <p:nvPicPr>
          <p:cNvPr id="14337" name="Picture 1" descr="C:\Users\Chris\AppData\Local\Microsoft\Windows\Temporary Internet Files\Content.IE5\ACL6FSI9\MP900443077[1].jpg"/>
          <p:cNvPicPr>
            <a:picLocks noChangeAspect="1" noChangeArrowheads="1"/>
          </p:cNvPicPr>
          <p:nvPr/>
        </p:nvPicPr>
        <p:blipFill>
          <a:blip r:embed="rId8" cstate="print"/>
          <a:srcRect/>
          <a:stretch>
            <a:fillRect/>
          </a:stretch>
        </p:blipFill>
        <p:spPr bwMode="auto">
          <a:xfrm>
            <a:off x="6553200" y="5029200"/>
            <a:ext cx="2175543"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800" decel="100000"/>
                                        <p:tgtEl>
                                          <p:spTgt spid="4">
                                            <p:txEl>
                                              <p:pRg st="1" end="1"/>
                                            </p:txEl>
                                          </p:spTgt>
                                        </p:tgtEl>
                                      </p:cBhvr>
                                    </p:animEffect>
                                    <p:anim calcmode="lin" valueType="num">
                                      <p:cBhvr>
                                        <p:cTn id="14"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additive="base">
                                        <p:cTn id="21" dur="500" fill="hold"/>
                                        <p:tgtEl>
                                          <p:spTgt spid="2051"/>
                                        </p:tgtEl>
                                        <p:attrNameLst>
                                          <p:attrName>ppt_x</p:attrName>
                                        </p:attrNameLst>
                                      </p:cBhvr>
                                      <p:tavLst>
                                        <p:tav tm="0">
                                          <p:val>
                                            <p:strVal val="1+#ppt_w/2"/>
                                          </p:val>
                                        </p:tav>
                                        <p:tav tm="100000">
                                          <p:val>
                                            <p:strVal val="#ppt_x"/>
                                          </p:val>
                                        </p:tav>
                                      </p:tavLst>
                                    </p:anim>
                                    <p:anim calcmode="lin" valueType="num">
                                      <p:cBhvr additive="base">
                                        <p:cTn id="22"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800" decel="100000"/>
                                        <p:tgtEl>
                                          <p:spTgt spid="4">
                                            <p:txEl>
                                              <p:pRg st="2" end="2"/>
                                            </p:txEl>
                                          </p:spTgt>
                                        </p:tgtEl>
                                      </p:cBhvr>
                                    </p:animEffect>
                                    <p:anim calcmode="lin" valueType="num">
                                      <p:cBhvr>
                                        <p:cTn id="2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additive="base">
                                        <p:cTn id="35" dur="500" fill="hold"/>
                                        <p:tgtEl>
                                          <p:spTgt spid="2053"/>
                                        </p:tgtEl>
                                        <p:attrNameLst>
                                          <p:attrName>ppt_x</p:attrName>
                                        </p:attrNameLst>
                                      </p:cBhvr>
                                      <p:tavLst>
                                        <p:tav tm="0">
                                          <p:val>
                                            <p:strVal val="#ppt_x"/>
                                          </p:val>
                                        </p:tav>
                                        <p:tav tm="100000">
                                          <p:val>
                                            <p:strVal val="#ppt_x"/>
                                          </p:val>
                                        </p:tav>
                                      </p:tavLst>
                                    </p:anim>
                                    <p:anim calcmode="lin" valueType="num">
                                      <p:cBhvr additive="base">
                                        <p:cTn id="3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800" decel="100000"/>
                                        <p:tgtEl>
                                          <p:spTgt spid="4">
                                            <p:txEl>
                                              <p:pRg st="3" end="3"/>
                                            </p:txEl>
                                          </p:spTgt>
                                        </p:tgtEl>
                                      </p:cBhvr>
                                    </p:animEffect>
                                    <p:anim calcmode="lin" valueType="num">
                                      <p:cBhvr>
                                        <p:cTn id="4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055"/>
                                        </p:tgtEl>
                                        <p:attrNameLst>
                                          <p:attrName>style.visibility</p:attrName>
                                        </p:attrNameLst>
                                      </p:cBhvr>
                                      <p:to>
                                        <p:strVal val="visible"/>
                                      </p:to>
                                    </p:set>
                                    <p:anim calcmode="lin" valueType="num">
                                      <p:cBhvr additive="base">
                                        <p:cTn id="49" dur="500" fill="hold"/>
                                        <p:tgtEl>
                                          <p:spTgt spid="2055"/>
                                        </p:tgtEl>
                                        <p:attrNameLst>
                                          <p:attrName>ppt_x</p:attrName>
                                        </p:attrNameLst>
                                      </p:cBhvr>
                                      <p:tavLst>
                                        <p:tav tm="0">
                                          <p:val>
                                            <p:strVal val="1+#ppt_w/2"/>
                                          </p:val>
                                        </p:tav>
                                        <p:tav tm="100000">
                                          <p:val>
                                            <p:strVal val="#ppt_x"/>
                                          </p:val>
                                        </p:tav>
                                      </p:tavLst>
                                    </p:anim>
                                    <p:anim calcmode="lin" valueType="num">
                                      <p:cBhvr additive="base">
                                        <p:cTn id="50"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800" decel="100000"/>
                                        <p:tgtEl>
                                          <p:spTgt spid="4">
                                            <p:txEl>
                                              <p:pRg st="4" end="4"/>
                                            </p:txEl>
                                          </p:spTgt>
                                        </p:tgtEl>
                                      </p:cBhvr>
                                    </p:animEffect>
                                    <p:anim calcmode="lin" valueType="num">
                                      <p:cBhvr>
                                        <p:cTn id="56"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56"/>
                                        </p:tgtEl>
                                        <p:attrNameLst>
                                          <p:attrName>style.visibility</p:attrName>
                                        </p:attrNameLst>
                                      </p:cBhvr>
                                      <p:to>
                                        <p:strVal val="visible"/>
                                      </p:to>
                                    </p:set>
                                    <p:anim calcmode="lin" valueType="num">
                                      <p:cBhvr additive="base">
                                        <p:cTn id="63" dur="500" fill="hold"/>
                                        <p:tgtEl>
                                          <p:spTgt spid="2056"/>
                                        </p:tgtEl>
                                        <p:attrNameLst>
                                          <p:attrName>ppt_x</p:attrName>
                                        </p:attrNameLst>
                                      </p:cBhvr>
                                      <p:tavLst>
                                        <p:tav tm="0">
                                          <p:val>
                                            <p:strVal val="#ppt_x"/>
                                          </p:val>
                                        </p:tav>
                                        <p:tav tm="100000">
                                          <p:val>
                                            <p:strVal val="#ppt_x"/>
                                          </p:val>
                                        </p:tav>
                                      </p:tavLst>
                                    </p:anim>
                                    <p:anim calcmode="lin" valueType="num">
                                      <p:cBhvr additive="base">
                                        <p:cTn id="6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800" decel="100000"/>
                                        <p:tgtEl>
                                          <p:spTgt spid="4">
                                            <p:txEl>
                                              <p:pRg st="5" end="5"/>
                                            </p:txEl>
                                          </p:spTgt>
                                        </p:tgtEl>
                                      </p:cBhvr>
                                    </p:animEffect>
                                    <p:anim calcmode="lin" valueType="num">
                                      <p:cBhvr>
                                        <p:cTn id="70"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fade">
                                      <p:cBhvr>
                                        <p:cTn id="79" dur="800" decel="100000"/>
                                        <p:tgtEl>
                                          <p:spTgt spid="4">
                                            <p:txEl>
                                              <p:pRg st="6" end="6"/>
                                            </p:txEl>
                                          </p:spTgt>
                                        </p:tgtEl>
                                      </p:cBhvr>
                                    </p:animEffect>
                                    <p:anim calcmode="lin" valueType="num">
                                      <p:cBhvr>
                                        <p:cTn id="80"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2057"/>
                                        </p:tgtEl>
                                        <p:attrNameLst>
                                          <p:attrName>style.visibility</p:attrName>
                                        </p:attrNameLst>
                                      </p:cBhvr>
                                      <p:to>
                                        <p:strVal val="visible"/>
                                      </p:to>
                                    </p:set>
                                    <p:anim calcmode="lin" valueType="num">
                                      <p:cBhvr additive="base">
                                        <p:cTn id="87" dur="500" fill="hold"/>
                                        <p:tgtEl>
                                          <p:spTgt spid="2057"/>
                                        </p:tgtEl>
                                        <p:attrNameLst>
                                          <p:attrName>ppt_x</p:attrName>
                                        </p:attrNameLst>
                                      </p:cBhvr>
                                      <p:tavLst>
                                        <p:tav tm="0">
                                          <p:val>
                                            <p:strVal val="1+#ppt_w/2"/>
                                          </p:val>
                                        </p:tav>
                                        <p:tav tm="100000">
                                          <p:val>
                                            <p:strVal val="#ppt_x"/>
                                          </p:val>
                                        </p:tav>
                                      </p:tavLst>
                                    </p:anim>
                                    <p:anim calcmode="lin" valueType="num">
                                      <p:cBhvr additive="base">
                                        <p:cTn id="88"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grpId="0" nodeType="clickEffect">
                                  <p:stCondLst>
                                    <p:cond delay="0"/>
                                  </p:stCondLst>
                                  <p:childTnLst>
                                    <p:set>
                                      <p:cBhvr>
                                        <p:cTn id="92" dur="1" fill="hold">
                                          <p:stCondLst>
                                            <p:cond delay="0"/>
                                          </p:stCondLst>
                                        </p:cTn>
                                        <p:tgtEl>
                                          <p:spTgt spid="4">
                                            <p:txEl>
                                              <p:pRg st="7" end="7"/>
                                            </p:txEl>
                                          </p:spTgt>
                                        </p:tgtEl>
                                        <p:attrNameLst>
                                          <p:attrName>style.visibility</p:attrName>
                                        </p:attrNameLst>
                                      </p:cBhvr>
                                      <p:to>
                                        <p:strVal val="visible"/>
                                      </p:to>
                                    </p:set>
                                    <p:animEffect transition="in" filter="fade">
                                      <p:cBhvr>
                                        <p:cTn id="93" dur="800" decel="100000"/>
                                        <p:tgtEl>
                                          <p:spTgt spid="4">
                                            <p:txEl>
                                              <p:pRg st="7" end="7"/>
                                            </p:txEl>
                                          </p:spTgt>
                                        </p:tgtEl>
                                      </p:cBhvr>
                                    </p:animEffect>
                                    <p:anim calcmode="lin" valueType="num">
                                      <p:cBhvr>
                                        <p:cTn id="94"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95"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96"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0" presetClass="entr" presetSubtype="0" fill="hold" grpId="0" nodeType="click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Effect transition="in" filter="fade">
                                      <p:cBhvr>
                                        <p:cTn id="103" dur="800" decel="100000"/>
                                        <p:tgtEl>
                                          <p:spTgt spid="4">
                                            <p:txEl>
                                              <p:pRg st="8" end="8"/>
                                            </p:txEl>
                                          </p:spTgt>
                                        </p:tgtEl>
                                      </p:cBhvr>
                                    </p:animEffect>
                                    <p:anim calcmode="lin" valueType="num">
                                      <p:cBhvr>
                                        <p:cTn id="104" dur="800" decel="100000" fill="hold"/>
                                        <p:tgtEl>
                                          <p:spTgt spid="4">
                                            <p:txEl>
                                              <p:pRg st="8" end="8"/>
                                            </p:txEl>
                                          </p:spTgt>
                                        </p:tgtEl>
                                        <p:attrNameLst>
                                          <p:attrName>style.rotation</p:attrName>
                                        </p:attrNameLst>
                                      </p:cBhvr>
                                      <p:tavLst>
                                        <p:tav tm="0">
                                          <p:val>
                                            <p:fltVal val="-90"/>
                                          </p:val>
                                        </p:tav>
                                        <p:tav tm="100000">
                                          <p:val>
                                            <p:fltVal val="0"/>
                                          </p:val>
                                        </p:tav>
                                      </p:tavLst>
                                    </p:anim>
                                    <p:anim calcmode="lin" valueType="num">
                                      <p:cBhvr>
                                        <p:cTn id="105" dur="800" decel="100000" fill="hold"/>
                                        <p:tgtEl>
                                          <p:spTgt spid="4">
                                            <p:txEl>
                                              <p:pRg st="8" end="8"/>
                                            </p:txEl>
                                          </p:spTgt>
                                        </p:tgtEl>
                                        <p:attrNameLst>
                                          <p:attrName>ppt_x</p:attrName>
                                        </p:attrNameLst>
                                      </p:cBhvr>
                                      <p:tavLst>
                                        <p:tav tm="0">
                                          <p:val>
                                            <p:strVal val="#ppt_x+0.4"/>
                                          </p:val>
                                        </p:tav>
                                        <p:tav tm="100000">
                                          <p:val>
                                            <p:strVal val="#ppt_x-0.05"/>
                                          </p:val>
                                        </p:tav>
                                      </p:tavLst>
                                    </p:anim>
                                    <p:anim calcmode="lin" valueType="num">
                                      <p:cBhvr>
                                        <p:cTn id="106" dur="800" decel="100000" fill="hold"/>
                                        <p:tgtEl>
                                          <p:spTgt spid="4">
                                            <p:txEl>
                                              <p:pRg st="8" end="8"/>
                                            </p:txEl>
                                          </p:spTgt>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4">
                                            <p:txEl>
                                              <p:pRg st="8" end="8"/>
                                            </p:txEl>
                                          </p:spTgt>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4">
                                            <p:txEl>
                                              <p:pRg st="8" end="8"/>
                                            </p:txEl>
                                          </p:spTgt>
                                        </p:tgtEl>
                                        <p:attrNameLst>
                                          <p:attrName>ppt_y</p:attrName>
                                        </p:attrNameLst>
                                      </p:cBhvr>
                                      <p:tavLst>
                                        <p:tav tm="0">
                                          <p:val>
                                            <p:strVal val="#ppt_y+0.1"/>
                                          </p:val>
                                        </p:tav>
                                        <p:tav tm="100000">
                                          <p:val>
                                            <p:strVal val="#ppt_y"/>
                                          </p:val>
                                        </p:tav>
                                      </p:tavLst>
                                    </p:anim>
                                  </p:childTnLst>
                                </p:cTn>
                              </p:par>
                              <p:par>
                                <p:cTn id="109" presetID="30" presetClass="entr" presetSubtype="0" fill="hold" nodeType="withEffect">
                                  <p:stCondLst>
                                    <p:cond delay="0"/>
                                  </p:stCondLst>
                                  <p:childTnLst>
                                    <p:set>
                                      <p:cBhvr>
                                        <p:cTn id="110" dur="1" fill="hold">
                                          <p:stCondLst>
                                            <p:cond delay="0"/>
                                          </p:stCondLst>
                                        </p:cTn>
                                        <p:tgtEl>
                                          <p:spTgt spid="14337"/>
                                        </p:tgtEl>
                                        <p:attrNameLst>
                                          <p:attrName>style.visibility</p:attrName>
                                        </p:attrNameLst>
                                      </p:cBhvr>
                                      <p:to>
                                        <p:strVal val="visible"/>
                                      </p:to>
                                    </p:set>
                                    <p:animEffect transition="in" filter="fade">
                                      <p:cBhvr>
                                        <p:cTn id="111" dur="800" decel="100000"/>
                                        <p:tgtEl>
                                          <p:spTgt spid="14337"/>
                                        </p:tgtEl>
                                      </p:cBhvr>
                                    </p:animEffect>
                                    <p:anim calcmode="lin" valueType="num">
                                      <p:cBhvr>
                                        <p:cTn id="112" dur="800" decel="100000" fill="hold"/>
                                        <p:tgtEl>
                                          <p:spTgt spid="14337"/>
                                        </p:tgtEl>
                                        <p:attrNameLst>
                                          <p:attrName>style.rotation</p:attrName>
                                        </p:attrNameLst>
                                      </p:cBhvr>
                                      <p:tavLst>
                                        <p:tav tm="0">
                                          <p:val>
                                            <p:fltVal val="-90"/>
                                          </p:val>
                                        </p:tav>
                                        <p:tav tm="100000">
                                          <p:val>
                                            <p:fltVal val="0"/>
                                          </p:val>
                                        </p:tav>
                                      </p:tavLst>
                                    </p:anim>
                                    <p:anim calcmode="lin" valueType="num">
                                      <p:cBhvr>
                                        <p:cTn id="113" dur="800" decel="100000" fill="hold"/>
                                        <p:tgtEl>
                                          <p:spTgt spid="14337"/>
                                        </p:tgtEl>
                                        <p:attrNameLst>
                                          <p:attrName>ppt_x</p:attrName>
                                        </p:attrNameLst>
                                      </p:cBhvr>
                                      <p:tavLst>
                                        <p:tav tm="0">
                                          <p:val>
                                            <p:strVal val="#ppt_x+0.4"/>
                                          </p:val>
                                        </p:tav>
                                        <p:tav tm="100000">
                                          <p:val>
                                            <p:strVal val="#ppt_x-0.05"/>
                                          </p:val>
                                        </p:tav>
                                      </p:tavLst>
                                    </p:anim>
                                    <p:anim calcmode="lin" valueType="num">
                                      <p:cBhvr>
                                        <p:cTn id="114" dur="800" decel="100000" fill="hold"/>
                                        <p:tgtEl>
                                          <p:spTgt spid="14337"/>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14337"/>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143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are some descriptions of a good collection?</a:t>
            </a:r>
            <a:endParaRPr lang="en-US" sz="2400" dirty="0"/>
          </a:p>
        </p:txBody>
      </p:sp>
      <p:sp>
        <p:nvSpPr>
          <p:cNvPr id="4" name="Footer Placeholder 3"/>
          <p:cNvSpPr>
            <a:spLocks noGrp="1"/>
          </p:cNvSpPr>
          <p:nvPr>
            <p:ph type="ftr" sz="quarter" idx="11"/>
          </p:nvPr>
        </p:nvSpPr>
        <p:spPr>
          <a:xfrm>
            <a:off x="5715000" y="6400800"/>
            <a:ext cx="3429000" cy="381000"/>
          </a:xfrm>
        </p:spPr>
        <p:txBody>
          <a:bodyPr/>
          <a:lstStyle/>
          <a:p>
            <a:r>
              <a:rPr lang="en-US" dirty="0" smtClean="0"/>
              <a:t>SHSU LS 5375.03/ Summer I 2011/ Chris </a:t>
            </a:r>
            <a:r>
              <a:rPr lang="en-US" dirty="0" err="1" smtClean="0"/>
              <a:t>Margocs</a:t>
            </a:r>
            <a:endParaRPr lang="en-US" dirty="0"/>
          </a:p>
        </p:txBody>
      </p:sp>
      <p:sp>
        <p:nvSpPr>
          <p:cNvPr id="5" name="TextBox 4"/>
          <p:cNvSpPr txBox="1"/>
          <p:nvPr/>
        </p:nvSpPr>
        <p:spPr>
          <a:xfrm>
            <a:off x="1143000" y="1447800"/>
            <a:ext cx="6934200" cy="2031325"/>
          </a:xfrm>
          <a:prstGeom prst="rect">
            <a:avLst/>
          </a:prstGeom>
          <a:noFill/>
        </p:spPr>
        <p:txBody>
          <a:bodyPr wrap="square" rtlCol="0">
            <a:spAutoFit/>
          </a:bodyPr>
          <a:lstStyle/>
          <a:p>
            <a:pPr>
              <a:lnSpc>
                <a:spcPct val="150000"/>
              </a:lnSpc>
              <a:buFont typeface="Wingdings" pitchFamily="2" charset="2"/>
              <a:buChar char="Ø"/>
            </a:pPr>
            <a:r>
              <a:rPr lang="en-US" dirty="0" smtClean="0"/>
              <a:t>Interesting items</a:t>
            </a:r>
          </a:p>
          <a:p>
            <a:pPr>
              <a:lnSpc>
                <a:spcPct val="150000"/>
              </a:lnSpc>
              <a:buFont typeface="Wingdings" pitchFamily="2" charset="2"/>
              <a:buChar char="Ø"/>
            </a:pPr>
            <a:r>
              <a:rPr lang="en-US" dirty="0" smtClean="0"/>
              <a:t>All the items connected somehow</a:t>
            </a:r>
          </a:p>
          <a:p>
            <a:pPr>
              <a:lnSpc>
                <a:spcPct val="150000"/>
              </a:lnSpc>
              <a:buFont typeface="Wingdings" pitchFamily="2" charset="2"/>
              <a:buChar char="Ø"/>
            </a:pPr>
            <a:r>
              <a:rPr lang="en-US" dirty="0" smtClean="0"/>
              <a:t>Only one or two of the same exact item</a:t>
            </a:r>
          </a:p>
          <a:p>
            <a:pPr>
              <a:lnSpc>
                <a:spcPct val="150000"/>
              </a:lnSpc>
              <a:buFont typeface="Wingdings" pitchFamily="2" charset="2"/>
              <a:buChar char="Ø"/>
            </a:pPr>
            <a:r>
              <a:rPr lang="en-US" dirty="0" smtClean="0"/>
              <a:t>Sentimental, monetary or historical value</a:t>
            </a:r>
          </a:p>
          <a:p>
            <a:pPr>
              <a:buFont typeface="Wingdings" pitchFamily="2" charset="2"/>
              <a:buChar char="Ø"/>
            </a:pPr>
            <a:endParaRPr lang="en-US" dirty="0"/>
          </a:p>
        </p:txBody>
      </p:sp>
      <p:pic>
        <p:nvPicPr>
          <p:cNvPr id="6" name="Picture 5" descr="June trips and pics 004.JPG"/>
          <p:cNvPicPr>
            <a:picLocks noChangeAspect="1"/>
          </p:cNvPicPr>
          <p:nvPr/>
        </p:nvPicPr>
        <p:blipFill>
          <a:blip r:embed="rId3" cstate="print"/>
          <a:stretch>
            <a:fillRect/>
          </a:stretch>
        </p:blipFill>
        <p:spPr>
          <a:xfrm>
            <a:off x="5562600" y="4933950"/>
            <a:ext cx="2057400" cy="1543050"/>
          </a:xfrm>
          <a:prstGeom prst="rect">
            <a:avLst/>
          </a:prstGeom>
        </p:spPr>
      </p:pic>
      <p:pic>
        <p:nvPicPr>
          <p:cNvPr id="7" name="Picture 6" descr="June trips and pics 006.JPG"/>
          <p:cNvPicPr>
            <a:picLocks noChangeAspect="1"/>
          </p:cNvPicPr>
          <p:nvPr/>
        </p:nvPicPr>
        <p:blipFill>
          <a:blip r:embed="rId4" cstate="print"/>
          <a:stretch>
            <a:fillRect/>
          </a:stretch>
        </p:blipFill>
        <p:spPr>
          <a:xfrm>
            <a:off x="3657600" y="3352800"/>
            <a:ext cx="2057400" cy="1543050"/>
          </a:xfrm>
          <a:prstGeom prst="rect">
            <a:avLst/>
          </a:prstGeom>
        </p:spPr>
      </p:pic>
      <p:pic>
        <p:nvPicPr>
          <p:cNvPr id="8" name="Picture 7" descr="June trips and pics 009.JPG"/>
          <p:cNvPicPr>
            <a:picLocks noChangeAspect="1"/>
          </p:cNvPicPr>
          <p:nvPr/>
        </p:nvPicPr>
        <p:blipFill>
          <a:blip r:embed="rId5" cstate="print"/>
          <a:stretch>
            <a:fillRect/>
          </a:stretch>
        </p:blipFill>
        <p:spPr>
          <a:xfrm>
            <a:off x="1676400" y="5010150"/>
            <a:ext cx="1981200" cy="1485900"/>
          </a:xfrm>
          <a:prstGeom prst="rect">
            <a:avLst/>
          </a:prstGeom>
        </p:spPr>
      </p:pic>
      <p:pic>
        <p:nvPicPr>
          <p:cNvPr id="9" name="Picture 8" descr="June trips and pics 008.JPG"/>
          <p:cNvPicPr>
            <a:picLocks noChangeAspect="1"/>
          </p:cNvPicPr>
          <p:nvPr/>
        </p:nvPicPr>
        <p:blipFill>
          <a:blip r:embed="rId6" cstate="print"/>
          <a:stretch>
            <a:fillRect/>
          </a:stretch>
        </p:blipFill>
        <p:spPr>
          <a:xfrm>
            <a:off x="685800" y="3352800"/>
            <a:ext cx="1981200" cy="1485900"/>
          </a:xfrm>
          <a:prstGeom prst="rect">
            <a:avLst/>
          </a:prstGeom>
        </p:spPr>
      </p:pic>
      <p:pic>
        <p:nvPicPr>
          <p:cNvPr id="10" name="Picture 9" descr="June trips and pics 007.JPG"/>
          <p:cNvPicPr>
            <a:picLocks noChangeAspect="1"/>
          </p:cNvPicPr>
          <p:nvPr/>
        </p:nvPicPr>
        <p:blipFill>
          <a:blip r:embed="rId7" cstate="print"/>
          <a:stretch>
            <a:fillRect/>
          </a:stretch>
        </p:blipFill>
        <p:spPr>
          <a:xfrm>
            <a:off x="6705600" y="3352800"/>
            <a:ext cx="19812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anim calcmode="lin" valueType="num">
                                      <p:cBhvr>
                                        <p:cTn id="27" dur="5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8" dur="500" fill="hold"/>
                                        <p:tgtEl>
                                          <p:spTgt spid="5">
                                            <p:txEl>
                                              <p:pRg st="1" end="1"/>
                                            </p:txEl>
                                          </p:spTgt>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anim calcmode="lin" valueType="num">
                                      <p:cBhvr>
                                        <p:cTn id="39" dur="5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40" dur="500" fill="hold"/>
                                        <p:tgtEl>
                                          <p:spTgt spid="5">
                                            <p:txEl>
                                              <p:pRg st="2" end="2"/>
                                            </p:txEl>
                                          </p:spTgt>
                                        </p:tgtEl>
                                        <p:attrNameLst>
                                          <p:attrName>ppt_y</p:attrName>
                                        </p:attrNameLst>
                                      </p:cBhvr>
                                      <p:tavLst>
                                        <p:tav tm="0">
                                          <p:val>
                                            <p:strVal val="#ppt_y"/>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5">
                                            <p:txEl>
                                              <p:pRg st="3" end="3"/>
                                            </p:txEl>
                                          </p:spTgt>
                                        </p:tgtEl>
                                        <p:attrNameLst>
                                          <p:attrName>style.visibility</p:attrName>
                                        </p:attrNameLst>
                                      </p:cBhvr>
                                      <p:to>
                                        <p:strVal val="visible"/>
                                      </p:to>
                                    </p:set>
                                    <p:animEffect transition="in" filter="fade">
                                      <p:cBhvr>
                                        <p:cTn id="50" dur="500"/>
                                        <p:tgtEl>
                                          <p:spTgt spid="5">
                                            <p:txEl>
                                              <p:pRg st="3" end="3"/>
                                            </p:txEl>
                                          </p:spTgt>
                                        </p:tgtEl>
                                      </p:cBhvr>
                                    </p:animEffect>
                                    <p:anim calcmode="lin" valueType="num">
                                      <p:cBhvr>
                                        <p:cTn id="51" dur="5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52" dur="500" fill="hold"/>
                                        <p:tgtEl>
                                          <p:spTgt spid="5">
                                            <p:txEl>
                                              <p:pRg st="3" end="3"/>
                                            </p:txEl>
                                          </p:spTgt>
                                        </p:tgtEl>
                                        <p:attrNameLst>
                                          <p:attrName>ppt_y</p:attrName>
                                        </p:attrNameLst>
                                      </p:cBhvr>
                                      <p:tavLst>
                                        <p:tav tm="0">
                                          <p:val>
                                            <p:strVal val="#ppt_y"/>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
            <a:ext cx="3008313" cy="1246841"/>
          </a:xfrm>
        </p:spPr>
        <p:txBody>
          <a:bodyPr/>
          <a:lstStyle/>
          <a:p>
            <a:r>
              <a:rPr lang="en-US" dirty="0" smtClean="0"/>
              <a:t>How</a:t>
            </a:r>
            <a:endParaRPr lang="en-US" dirty="0"/>
          </a:p>
        </p:txBody>
      </p:sp>
      <p:pic>
        <p:nvPicPr>
          <p:cNvPr id="7" name="Content Placeholder 6" descr="IJ4-WP-53-800.jpg"/>
          <p:cNvPicPr>
            <a:picLocks noGrp="1" noChangeAspect="1"/>
          </p:cNvPicPr>
          <p:nvPr>
            <p:ph idx="1"/>
          </p:nvPr>
        </p:nvPicPr>
        <p:blipFill>
          <a:blip r:embed="rId3" cstate="print"/>
          <a:stretch>
            <a:fillRect/>
          </a:stretch>
        </p:blipFill>
        <p:spPr>
          <a:xfrm>
            <a:off x="3886200" y="1752600"/>
            <a:ext cx="4572000" cy="3429000"/>
          </a:xfrm>
        </p:spPr>
      </p:pic>
      <p:sp>
        <p:nvSpPr>
          <p:cNvPr id="6" name="Text Placeholder 5"/>
          <p:cNvSpPr>
            <a:spLocks noGrp="1"/>
          </p:cNvSpPr>
          <p:nvPr>
            <p:ph type="body" sz="half" idx="2"/>
          </p:nvPr>
        </p:nvSpPr>
        <p:spPr>
          <a:xfrm>
            <a:off x="762001" y="1524000"/>
            <a:ext cx="2667000" cy="4419600"/>
          </a:xfrm>
        </p:spPr>
        <p:txBody>
          <a:bodyPr>
            <a:normAutofit/>
          </a:bodyPr>
          <a:lstStyle/>
          <a:p>
            <a:r>
              <a:rPr lang="en-US" sz="1800" dirty="0" smtClean="0"/>
              <a:t>How do collections get to those places we talked about before?</a:t>
            </a:r>
          </a:p>
          <a:p>
            <a:pPr>
              <a:buFont typeface="Wingdings" pitchFamily="2" charset="2"/>
              <a:buChar char="Ø"/>
            </a:pPr>
            <a:r>
              <a:rPr lang="en-US" sz="1800" dirty="0" smtClean="0"/>
              <a:t>Bought</a:t>
            </a:r>
          </a:p>
          <a:p>
            <a:pPr>
              <a:buFont typeface="Wingdings" pitchFamily="2" charset="2"/>
              <a:buChar char="Ø"/>
            </a:pPr>
            <a:r>
              <a:rPr lang="en-US" sz="1800" dirty="0" smtClean="0"/>
              <a:t>Donated</a:t>
            </a:r>
          </a:p>
          <a:p>
            <a:pPr>
              <a:buFont typeface="Wingdings" pitchFamily="2" charset="2"/>
              <a:buChar char="Ø"/>
            </a:pPr>
            <a:r>
              <a:rPr lang="en-US" sz="1800" dirty="0" smtClean="0"/>
              <a:t>Searched and found</a:t>
            </a:r>
            <a:endParaRPr lang="en-US" sz="1800" dirty="0"/>
          </a:p>
        </p:txBody>
      </p:sp>
      <p:sp>
        <p:nvSpPr>
          <p:cNvPr id="3" name="Footer Placeholder 2"/>
          <p:cNvSpPr>
            <a:spLocks noGrp="1"/>
          </p:cNvSpPr>
          <p:nvPr>
            <p:ph type="ftr" sz="quarter" idx="11"/>
          </p:nvPr>
        </p:nvSpPr>
        <p:spPr>
          <a:xfrm>
            <a:off x="5715000" y="6477000"/>
            <a:ext cx="3429000" cy="304800"/>
          </a:xfrm>
        </p:spPr>
        <p:txBody>
          <a:bodyPr/>
          <a:lstStyle/>
          <a:p>
            <a:r>
              <a:rPr lang="en-US" dirty="0" smtClean="0"/>
              <a:t>SHSU LS 5375.03/ Summer I 2011/ Chris </a:t>
            </a:r>
            <a:r>
              <a:rPr lang="en-US" dirty="0" err="1" smtClean="0"/>
              <a:t>Margocs</a:t>
            </a:r>
            <a:endParaRPr lang="en-US" dirty="0"/>
          </a:p>
        </p:txBody>
      </p:sp>
      <p:sp>
        <p:nvSpPr>
          <p:cNvPr id="8" name="TextBox 7"/>
          <p:cNvSpPr txBox="1"/>
          <p:nvPr/>
        </p:nvSpPr>
        <p:spPr>
          <a:xfrm>
            <a:off x="838200" y="5181600"/>
            <a:ext cx="2438400" cy="923330"/>
          </a:xfrm>
          <a:prstGeom prst="rect">
            <a:avLst/>
          </a:prstGeom>
          <a:noFill/>
        </p:spPr>
        <p:txBody>
          <a:bodyPr wrap="square" rtlCol="0">
            <a:spAutoFit/>
          </a:bodyPr>
          <a:lstStyle/>
          <a:p>
            <a:pPr algn="ctr"/>
            <a:r>
              <a:rPr lang="en-US" dirty="0" smtClean="0"/>
              <a:t> </a:t>
            </a:r>
            <a:r>
              <a:rPr lang="en-US" dirty="0" smtClean="0">
                <a:solidFill>
                  <a:srgbClr val="FFFF00"/>
                </a:solidFill>
                <a:hlinkClick r:id="rId4"/>
              </a:rPr>
              <a:t>Click</a:t>
            </a:r>
            <a:r>
              <a:rPr lang="en-US" dirty="0" smtClean="0">
                <a:hlinkClick r:id="rId4"/>
              </a:rPr>
              <a:t> here for an article on collecting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anim calcmode="lin" valueType="num">
                                      <p:cBhvr>
                                        <p:cTn id="14" dur="5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anim calcmode="lin" valueType="num">
                                      <p:cBhvr>
                                        <p:cTn id="21" dur="5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anim calcmode="lin" valueType="num">
                                      <p:cBhvr>
                                        <p:cTn id="28" dur="5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29"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1000"/>
                                        <p:tgtEl>
                                          <p:spTgt spid="7"/>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4" name="Text Placeholder 3"/>
          <p:cNvSpPr>
            <a:spLocks noGrp="1"/>
          </p:cNvSpPr>
          <p:nvPr>
            <p:ph type="body" sz="half" idx="2"/>
          </p:nvPr>
        </p:nvSpPr>
        <p:spPr>
          <a:xfrm>
            <a:off x="762000" y="990600"/>
            <a:ext cx="2670111" cy="5181600"/>
          </a:xfrm>
        </p:spPr>
        <p:txBody>
          <a:bodyPr>
            <a:noAutofit/>
          </a:bodyPr>
          <a:lstStyle/>
          <a:p>
            <a:r>
              <a:rPr lang="en-US" sz="1800" dirty="0" smtClean="0"/>
              <a:t>Who does the work of collecting/ caring for collections in libraries and museums?</a:t>
            </a:r>
          </a:p>
          <a:p>
            <a:endParaRPr lang="en-US" sz="1800" dirty="0" smtClean="0"/>
          </a:p>
          <a:p>
            <a:pPr>
              <a:buFont typeface="Wingdings" pitchFamily="2" charset="2"/>
              <a:buChar char="Ø"/>
            </a:pPr>
            <a:r>
              <a:rPr lang="en-US" sz="1800" dirty="0" smtClean="0"/>
              <a:t>Curators</a:t>
            </a:r>
          </a:p>
          <a:p>
            <a:pPr>
              <a:buFont typeface="Wingdings" pitchFamily="2" charset="2"/>
              <a:buChar char="Ø"/>
            </a:pPr>
            <a:r>
              <a:rPr lang="en-US" sz="1800" dirty="0" smtClean="0"/>
              <a:t>Archaeologists</a:t>
            </a:r>
          </a:p>
          <a:p>
            <a:pPr>
              <a:buFont typeface="Wingdings" pitchFamily="2" charset="2"/>
              <a:buChar char="Ø"/>
            </a:pPr>
            <a:r>
              <a:rPr lang="en-US" sz="1800" dirty="0" smtClean="0"/>
              <a:t>Anthropologists</a:t>
            </a:r>
          </a:p>
          <a:p>
            <a:pPr>
              <a:buFont typeface="Wingdings" pitchFamily="2" charset="2"/>
              <a:buChar char="Ø"/>
            </a:pPr>
            <a:r>
              <a:rPr lang="en-US" sz="1800" dirty="0" smtClean="0"/>
              <a:t>Librarians</a:t>
            </a:r>
          </a:p>
          <a:p>
            <a:pPr>
              <a:buFont typeface="Wingdings" pitchFamily="2" charset="2"/>
              <a:buChar char="Ø"/>
            </a:pPr>
            <a:r>
              <a:rPr lang="en-US" sz="1800" dirty="0" smtClean="0"/>
              <a:t>Conservators</a:t>
            </a:r>
            <a:endParaRPr lang="en-US" sz="1800" dirty="0"/>
          </a:p>
        </p:txBody>
      </p:sp>
      <p:sp>
        <p:nvSpPr>
          <p:cNvPr id="5" name="Footer Placeholder 4"/>
          <p:cNvSpPr>
            <a:spLocks noGrp="1"/>
          </p:cNvSpPr>
          <p:nvPr>
            <p:ph type="ftr" sz="quarter" idx="11"/>
          </p:nvPr>
        </p:nvSpPr>
        <p:spPr>
          <a:xfrm>
            <a:off x="5715000" y="6477000"/>
            <a:ext cx="3429000" cy="304800"/>
          </a:xfrm>
        </p:spPr>
        <p:txBody>
          <a:bodyPr/>
          <a:lstStyle/>
          <a:p>
            <a:r>
              <a:rPr lang="en-US" dirty="0" smtClean="0"/>
              <a:t>SHSU LS 5375.03/ Summer I 2011/ Chris </a:t>
            </a:r>
            <a:r>
              <a:rPr lang="en-US" dirty="0" err="1" smtClean="0"/>
              <a:t>Margocs</a:t>
            </a:r>
            <a:endParaRPr lang="en-US" dirty="0"/>
          </a:p>
        </p:txBody>
      </p:sp>
      <p:pic>
        <p:nvPicPr>
          <p:cNvPr id="3" name="Picture 2" descr="C:\Users\Chris\AppData\Local\Microsoft\Windows\Temporary Internet Files\Content.IE5\C77FPGNQ\MC900301176[1].wmf"/>
          <p:cNvPicPr>
            <a:picLocks noChangeAspect="1" noChangeArrowheads="1"/>
          </p:cNvPicPr>
          <p:nvPr/>
        </p:nvPicPr>
        <p:blipFill>
          <a:blip r:embed="rId3" cstate="print"/>
          <a:srcRect/>
          <a:stretch>
            <a:fillRect/>
          </a:stretch>
        </p:blipFill>
        <p:spPr bwMode="auto">
          <a:xfrm>
            <a:off x="6400800" y="685800"/>
            <a:ext cx="2439162" cy="2697035"/>
          </a:xfrm>
          <a:prstGeom prst="rect">
            <a:avLst/>
          </a:prstGeom>
          <a:noFill/>
        </p:spPr>
      </p:pic>
      <p:pic>
        <p:nvPicPr>
          <p:cNvPr id="1027" name="Picture 3" descr="C:\Users\Chris\AppData\Local\Microsoft\Windows\Temporary Internet Files\Content.IE5\ACL6FSI9\MC900294941[1].wmf"/>
          <p:cNvPicPr>
            <a:picLocks noChangeAspect="1" noChangeArrowheads="1"/>
          </p:cNvPicPr>
          <p:nvPr/>
        </p:nvPicPr>
        <p:blipFill>
          <a:blip r:embed="rId4" cstate="print"/>
          <a:srcRect/>
          <a:stretch>
            <a:fillRect/>
          </a:stretch>
        </p:blipFill>
        <p:spPr bwMode="auto">
          <a:xfrm>
            <a:off x="3733800" y="3352800"/>
            <a:ext cx="2574417" cy="2402260"/>
          </a:xfrm>
          <a:prstGeom prst="rect">
            <a:avLst/>
          </a:prstGeom>
          <a:noFill/>
        </p:spPr>
      </p:pic>
      <p:pic>
        <p:nvPicPr>
          <p:cNvPr id="1029" name="Picture 5" descr="C:\Users\Chris\AppData\Local\Microsoft\Windows\Temporary Internet Files\Content.IE5\5MRIMHFK\MP900439465[1].jpg"/>
          <p:cNvPicPr>
            <a:picLocks noChangeAspect="1" noChangeArrowheads="1"/>
          </p:cNvPicPr>
          <p:nvPr/>
        </p:nvPicPr>
        <p:blipFill>
          <a:blip r:embed="rId5" cstate="print"/>
          <a:srcRect/>
          <a:stretch>
            <a:fillRect/>
          </a:stretch>
        </p:blipFill>
        <p:spPr bwMode="auto">
          <a:xfrm>
            <a:off x="6504064" y="4495800"/>
            <a:ext cx="2411336" cy="1823430"/>
          </a:xfrm>
          <a:prstGeom prst="rect">
            <a:avLst/>
          </a:prstGeom>
          <a:noFill/>
        </p:spPr>
      </p:pic>
      <p:pic>
        <p:nvPicPr>
          <p:cNvPr id="1031" name="Picture 7" descr="C:\Users\Chris\AppData\Local\Microsoft\Windows\Temporary Internet Files\Content.IE5\JR536J32\MP900049985[1].jpg"/>
          <p:cNvPicPr>
            <a:picLocks noChangeAspect="1" noChangeArrowheads="1"/>
          </p:cNvPicPr>
          <p:nvPr/>
        </p:nvPicPr>
        <p:blipFill>
          <a:blip r:embed="rId6" cstate="print"/>
          <a:srcRect/>
          <a:stretch>
            <a:fillRect/>
          </a:stretch>
        </p:blipFill>
        <p:spPr bwMode="auto">
          <a:xfrm>
            <a:off x="3733800" y="684656"/>
            <a:ext cx="2514600" cy="16805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heckerboard(across)">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checkerboard(across)">
                                      <p:cBhvr>
                                        <p:cTn id="23" dur="500"/>
                                        <p:tgtEl>
                                          <p:spTgt spid="10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checkerboard(across)">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heckerboard(across)">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715000" y="6553200"/>
            <a:ext cx="3429000" cy="228600"/>
          </a:xfrm>
        </p:spPr>
        <p:txBody>
          <a:bodyPr/>
          <a:lstStyle/>
          <a:p>
            <a:r>
              <a:rPr lang="en-US" dirty="0" smtClean="0"/>
              <a:t>SHSU LS 5375.03/ Summer I 2011/ Chris </a:t>
            </a:r>
            <a:r>
              <a:rPr lang="en-US" dirty="0" err="1" smtClean="0"/>
              <a:t>Margocs</a:t>
            </a:r>
            <a:endParaRPr lang="en-US" dirty="0"/>
          </a:p>
        </p:txBody>
      </p:sp>
      <p:sp>
        <p:nvSpPr>
          <p:cNvPr id="2" name="Title 1"/>
          <p:cNvSpPr>
            <a:spLocks noGrp="1"/>
          </p:cNvSpPr>
          <p:nvPr>
            <p:ph type="title" idx="4294967295"/>
          </p:nvPr>
        </p:nvSpPr>
        <p:spPr>
          <a:xfrm>
            <a:off x="2971800" y="533400"/>
            <a:ext cx="3008313" cy="1246187"/>
          </a:xfrm>
        </p:spPr>
        <p:txBody>
          <a:bodyPr anchor="t"/>
          <a:lstStyle/>
          <a:p>
            <a:pPr algn="ctr"/>
            <a:r>
              <a:rPr lang="en-US" dirty="0" smtClean="0"/>
              <a:t>Why</a:t>
            </a:r>
            <a:endParaRPr lang="en-US" dirty="0"/>
          </a:p>
        </p:txBody>
      </p:sp>
      <p:sp>
        <p:nvSpPr>
          <p:cNvPr id="4" name="Text Placeholder 3"/>
          <p:cNvSpPr>
            <a:spLocks noGrp="1"/>
          </p:cNvSpPr>
          <p:nvPr>
            <p:ph type="body" sz="half" idx="4294967295"/>
          </p:nvPr>
        </p:nvSpPr>
        <p:spPr>
          <a:xfrm>
            <a:off x="1981200" y="1371600"/>
            <a:ext cx="5029200" cy="3048000"/>
          </a:xfrm>
        </p:spPr>
        <p:txBody>
          <a:bodyPr>
            <a:normAutofit/>
          </a:bodyPr>
          <a:lstStyle/>
          <a:p>
            <a:pPr algn="ctr">
              <a:buNone/>
            </a:pPr>
            <a:r>
              <a:rPr lang="en-US" sz="1800" dirty="0" smtClean="0"/>
              <a:t>Why do we have collections?</a:t>
            </a:r>
          </a:p>
          <a:p>
            <a:pPr>
              <a:buFont typeface="Wingdings" pitchFamily="2" charset="2"/>
              <a:buChar char="Ø"/>
            </a:pPr>
            <a:r>
              <a:rPr lang="en-US" sz="1800" dirty="0" smtClean="0"/>
              <a:t>They make us happy.</a:t>
            </a:r>
          </a:p>
          <a:p>
            <a:pPr>
              <a:buFont typeface="Wingdings" pitchFamily="2" charset="2"/>
              <a:buChar char="Ø"/>
            </a:pPr>
            <a:r>
              <a:rPr lang="en-US" sz="1800" dirty="0" smtClean="0"/>
              <a:t>They connect us to our family and culture.</a:t>
            </a:r>
          </a:p>
          <a:p>
            <a:pPr>
              <a:buFont typeface="Wingdings" pitchFamily="2" charset="2"/>
              <a:buChar char="Ø"/>
            </a:pPr>
            <a:r>
              <a:rPr lang="en-US" sz="1800" dirty="0" smtClean="0"/>
              <a:t>They teach us something.</a:t>
            </a:r>
          </a:p>
          <a:p>
            <a:pPr>
              <a:buFont typeface="Wingdings" pitchFamily="2" charset="2"/>
              <a:buChar char="Ø"/>
            </a:pPr>
            <a:r>
              <a:rPr lang="en-US" sz="1800" dirty="0" smtClean="0"/>
              <a:t>They have either monetary or historical value.</a:t>
            </a:r>
          </a:p>
          <a:p>
            <a:pPr algn="ctr">
              <a:buNone/>
            </a:pPr>
            <a:endParaRPr lang="en-US" sz="1800" dirty="0"/>
          </a:p>
        </p:txBody>
      </p:sp>
      <p:pic>
        <p:nvPicPr>
          <p:cNvPr id="7169" name="Picture 1" descr="C:\Users\Chris\AppData\Local\Microsoft\Windows\Temporary Internet Files\Content.IE5\ESAAPMWK\MC900153710[1].wmf"/>
          <p:cNvPicPr>
            <a:picLocks noChangeAspect="1" noChangeArrowheads="1"/>
          </p:cNvPicPr>
          <p:nvPr/>
        </p:nvPicPr>
        <p:blipFill>
          <a:blip r:embed="rId3" cstate="print"/>
          <a:srcRect/>
          <a:stretch>
            <a:fillRect/>
          </a:stretch>
        </p:blipFill>
        <p:spPr bwMode="auto">
          <a:xfrm>
            <a:off x="533400" y="4419600"/>
            <a:ext cx="1768450" cy="1419149"/>
          </a:xfrm>
          <a:prstGeom prst="rect">
            <a:avLst/>
          </a:prstGeom>
          <a:noFill/>
        </p:spPr>
      </p:pic>
      <p:pic>
        <p:nvPicPr>
          <p:cNvPr id="7170" name="Picture 2" descr="C:\Users\Chris\AppData\Local\Microsoft\Windows\Temporary Internet Files\Content.IE5\5MRIMHFK\MC900280411[1].wmf"/>
          <p:cNvPicPr>
            <a:picLocks noChangeAspect="1" noChangeArrowheads="1"/>
          </p:cNvPicPr>
          <p:nvPr/>
        </p:nvPicPr>
        <p:blipFill>
          <a:blip r:embed="rId4" cstate="print"/>
          <a:srcRect/>
          <a:stretch>
            <a:fillRect/>
          </a:stretch>
        </p:blipFill>
        <p:spPr bwMode="auto">
          <a:xfrm>
            <a:off x="3581400" y="4419600"/>
            <a:ext cx="2237922" cy="2261857"/>
          </a:xfrm>
          <a:prstGeom prst="rect">
            <a:avLst/>
          </a:prstGeom>
          <a:noFill/>
        </p:spPr>
      </p:pic>
      <p:pic>
        <p:nvPicPr>
          <p:cNvPr id="7171" name="Picture 3" descr="C:\Users\Chris\AppData\Local\Microsoft\Windows\Temporary Internet Files\Content.IE5\KXXDU8PQ\MC900153712[1].wmf"/>
          <p:cNvPicPr>
            <a:picLocks noChangeAspect="1" noChangeArrowheads="1"/>
          </p:cNvPicPr>
          <p:nvPr/>
        </p:nvPicPr>
        <p:blipFill>
          <a:blip r:embed="rId5" cstate="print"/>
          <a:srcRect/>
          <a:stretch>
            <a:fillRect/>
          </a:stretch>
        </p:blipFill>
        <p:spPr bwMode="auto">
          <a:xfrm>
            <a:off x="7391400" y="4419600"/>
            <a:ext cx="1406347" cy="1817827"/>
          </a:xfrm>
          <a:prstGeom prst="rect">
            <a:avLst/>
          </a:prstGeom>
          <a:noFill/>
        </p:spPr>
      </p:pic>
      <p:pic>
        <p:nvPicPr>
          <p:cNvPr id="7176" name="Picture 8" descr="C:\Users\Chris\AppData\Local\Microsoft\Windows\Temporary Internet Files\Content.IE5\C77FPGNQ\MC900089012[1].wmf"/>
          <p:cNvPicPr>
            <a:picLocks noChangeAspect="1" noChangeArrowheads="1"/>
          </p:cNvPicPr>
          <p:nvPr/>
        </p:nvPicPr>
        <p:blipFill>
          <a:blip r:embed="rId6" cstate="print"/>
          <a:srcRect/>
          <a:stretch>
            <a:fillRect/>
          </a:stretch>
        </p:blipFill>
        <p:spPr bwMode="auto">
          <a:xfrm>
            <a:off x="7162800" y="228600"/>
            <a:ext cx="1783994" cy="1787652"/>
          </a:xfrm>
          <a:prstGeom prst="rect">
            <a:avLst/>
          </a:prstGeom>
          <a:noFill/>
        </p:spPr>
      </p:pic>
      <p:pic>
        <p:nvPicPr>
          <p:cNvPr id="7178" name="Picture 10" descr="C:\Users\Chris\AppData\Local\Microsoft\Windows\Temporary Internet Files\Content.IE5\00N8ZKXB\MC900060304[1].wmf"/>
          <p:cNvPicPr>
            <a:picLocks noChangeAspect="1" noChangeArrowheads="1"/>
          </p:cNvPicPr>
          <p:nvPr/>
        </p:nvPicPr>
        <p:blipFill>
          <a:blip r:embed="rId7" cstate="print"/>
          <a:srcRect/>
          <a:stretch>
            <a:fillRect/>
          </a:stretch>
        </p:blipFill>
        <p:spPr bwMode="auto">
          <a:xfrm>
            <a:off x="381000" y="228600"/>
            <a:ext cx="1604772" cy="18187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17180" cy="1143000"/>
          </a:xfrm>
        </p:spPr>
        <p:txBody>
          <a:bodyPr/>
          <a:lstStyle/>
          <a:p>
            <a:r>
              <a:rPr lang="en-US" sz="2400" b="1" dirty="0" smtClean="0"/>
              <a:t>Here are some books on collecting you may enjoy:</a:t>
            </a:r>
            <a:endParaRPr lang="en-US" sz="2400" b="1" dirty="0"/>
          </a:p>
        </p:txBody>
      </p:sp>
      <p:sp>
        <p:nvSpPr>
          <p:cNvPr id="3" name="Footer Placeholder 2"/>
          <p:cNvSpPr>
            <a:spLocks noGrp="1"/>
          </p:cNvSpPr>
          <p:nvPr>
            <p:ph type="ftr" sz="quarter" idx="11"/>
          </p:nvPr>
        </p:nvSpPr>
        <p:spPr>
          <a:xfrm>
            <a:off x="5715000" y="6477000"/>
            <a:ext cx="3429000" cy="304800"/>
          </a:xfrm>
        </p:spPr>
        <p:txBody>
          <a:bodyPr/>
          <a:lstStyle/>
          <a:p>
            <a:r>
              <a:rPr lang="en-US" dirty="0" smtClean="0"/>
              <a:t>SHSU LS 5375.03/ Summer I 2011/ Chris </a:t>
            </a:r>
            <a:r>
              <a:rPr lang="en-US" dirty="0" err="1" smtClean="0"/>
              <a:t>Margocs</a:t>
            </a:r>
            <a:endParaRPr lang="en-US" dirty="0"/>
          </a:p>
        </p:txBody>
      </p:sp>
      <p:pic>
        <p:nvPicPr>
          <p:cNvPr id="4" name="prodImage" descr="The Art Collector">
            <a:hlinkClick r:id="rId3" tgtFrame="AmazonHelp"/>
          </p:cNvPr>
          <p:cNvPicPr/>
          <p:nvPr/>
        </p:nvPicPr>
        <p:blipFill>
          <a:blip r:embed="rId4" cstate="print"/>
          <a:srcRect/>
          <a:stretch>
            <a:fillRect/>
          </a:stretch>
        </p:blipFill>
        <p:spPr bwMode="auto">
          <a:xfrm rot="20945073">
            <a:off x="508550" y="1285460"/>
            <a:ext cx="2538237" cy="2394501"/>
          </a:xfrm>
          <a:prstGeom prst="rect">
            <a:avLst/>
          </a:prstGeom>
          <a:noFill/>
          <a:ln w="9525">
            <a:noFill/>
            <a:miter lim="800000"/>
            <a:headEnd/>
            <a:tailEnd/>
          </a:ln>
        </p:spPr>
      </p:pic>
      <p:pic>
        <p:nvPicPr>
          <p:cNvPr id="6" name="prodImage" descr="Lots and Lots of Coins">
            <a:hlinkClick r:id="rId5" tgtFrame="AmazonHelp"/>
          </p:cNvPr>
          <p:cNvPicPr/>
          <p:nvPr/>
        </p:nvPicPr>
        <p:blipFill>
          <a:blip r:embed="rId6" cstate="print"/>
          <a:srcRect/>
          <a:stretch>
            <a:fillRect/>
          </a:stretch>
        </p:blipFill>
        <p:spPr bwMode="auto">
          <a:xfrm rot="1396731">
            <a:off x="6096021" y="3597714"/>
            <a:ext cx="2514555" cy="2446184"/>
          </a:xfrm>
          <a:prstGeom prst="rect">
            <a:avLst/>
          </a:prstGeom>
          <a:noFill/>
          <a:ln w="9525">
            <a:noFill/>
            <a:miter lim="800000"/>
            <a:headEnd/>
            <a:tailEnd/>
          </a:ln>
        </p:spPr>
      </p:pic>
      <p:pic>
        <p:nvPicPr>
          <p:cNvPr id="7" name="prodImage" descr="Kids' Guide to Collecting Stuff (Edge Books)">
            <a:hlinkClick r:id="rId7" tgtFrame="AmazonHelp"/>
          </p:cNvPr>
          <p:cNvPicPr/>
          <p:nvPr/>
        </p:nvPicPr>
        <p:blipFill>
          <a:blip r:embed="rId8" cstate="print"/>
          <a:srcRect/>
          <a:stretch>
            <a:fillRect/>
          </a:stretch>
        </p:blipFill>
        <p:spPr bwMode="auto">
          <a:xfrm rot="19712616">
            <a:off x="1026736" y="3676902"/>
            <a:ext cx="2738925" cy="2662055"/>
          </a:xfrm>
          <a:prstGeom prst="rect">
            <a:avLst/>
          </a:prstGeom>
          <a:noFill/>
          <a:ln w="9525">
            <a:noFill/>
            <a:miter lim="800000"/>
            <a:headEnd/>
            <a:tailEnd/>
          </a:ln>
        </p:spPr>
      </p:pic>
      <p:pic>
        <p:nvPicPr>
          <p:cNvPr id="8" name="prodImage" descr="Stamp Collecting 101: All About Collecting Stamps">
            <a:hlinkClick r:id="rId9" tgtFrame="AmazonHelp"/>
          </p:cNvPr>
          <p:cNvPicPr/>
          <p:nvPr/>
        </p:nvPicPr>
        <p:blipFill>
          <a:blip r:embed="rId10" cstate="print"/>
          <a:srcRect/>
          <a:stretch>
            <a:fillRect/>
          </a:stretch>
        </p:blipFill>
        <p:spPr bwMode="auto">
          <a:xfrm rot="20811457">
            <a:off x="3755230" y="1250290"/>
            <a:ext cx="2571750" cy="2495550"/>
          </a:xfrm>
          <a:prstGeom prst="rect">
            <a:avLst/>
          </a:prstGeom>
          <a:noFill/>
          <a:ln w="9525">
            <a:noFill/>
            <a:miter lim="800000"/>
            <a:headEnd/>
            <a:tailEnd/>
          </a:ln>
        </p:spPr>
      </p:pic>
      <p:pic>
        <p:nvPicPr>
          <p:cNvPr id="9" name="prodImage" descr="The Band Book: How many silly, funky, crazy bands do you own?">
            <a:hlinkClick r:id="rId11" tgtFrame="AmazonHelp"/>
          </p:cNvPr>
          <p:cNvPicPr/>
          <p:nvPr/>
        </p:nvPicPr>
        <p:blipFill>
          <a:blip r:embed="rId12" cstate="print"/>
          <a:srcRect/>
          <a:stretch>
            <a:fillRect/>
          </a:stretch>
        </p:blipFill>
        <p:spPr bwMode="auto">
          <a:xfrm>
            <a:off x="6553200" y="1143000"/>
            <a:ext cx="2343150" cy="2190750"/>
          </a:xfrm>
          <a:prstGeom prst="rect">
            <a:avLst/>
          </a:prstGeom>
          <a:noFill/>
          <a:ln w="9525">
            <a:noFill/>
            <a:miter lim="800000"/>
            <a:headEnd/>
            <a:tailEnd/>
          </a:ln>
        </p:spPr>
      </p:pic>
      <p:pic>
        <p:nvPicPr>
          <p:cNvPr id="5121" name="Picture 1" descr="http://ecx.images-amazon.com/images/I/61daIASk3eL._SS400_.jpg"/>
          <p:cNvPicPr>
            <a:picLocks noChangeAspect="1" noChangeArrowheads="1"/>
          </p:cNvPicPr>
          <p:nvPr/>
        </p:nvPicPr>
        <p:blipFill>
          <a:blip r:embed="rId13" cstate="print"/>
          <a:srcRect/>
          <a:stretch>
            <a:fillRect/>
          </a:stretch>
        </p:blipFill>
        <p:spPr bwMode="auto">
          <a:xfrm>
            <a:off x="3733800" y="4191000"/>
            <a:ext cx="2286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800" decel="100000"/>
                                        <p:tgtEl>
                                          <p:spTgt spid="9"/>
                                        </p:tgtEl>
                                      </p:cBhvr>
                                    </p:animEffect>
                                    <p:anim calcmode="lin" valueType="num">
                                      <p:cBhvr>
                                        <p:cTn id="48" dur="800" decel="100000" fill="hold"/>
                                        <p:tgtEl>
                                          <p:spTgt spid="9"/>
                                        </p:tgtEl>
                                        <p:attrNameLst>
                                          <p:attrName>style.rotation</p:attrName>
                                        </p:attrNameLst>
                                      </p:cBhvr>
                                      <p:tavLst>
                                        <p:tav tm="0">
                                          <p:val>
                                            <p:fltVal val="-90"/>
                                          </p:val>
                                        </p:tav>
                                        <p:tav tm="100000">
                                          <p:val>
                                            <p:fltVal val="0"/>
                                          </p:val>
                                        </p:tav>
                                      </p:tavLst>
                                    </p:anim>
                                    <p:anim calcmode="lin" valueType="num">
                                      <p:cBhvr>
                                        <p:cTn id="49" dur="800" decel="100000" fill="hold"/>
                                        <p:tgtEl>
                                          <p:spTgt spid="9"/>
                                        </p:tgtEl>
                                        <p:attrNameLst>
                                          <p:attrName>ppt_x</p:attrName>
                                        </p:attrNameLst>
                                      </p:cBhvr>
                                      <p:tavLst>
                                        <p:tav tm="0">
                                          <p:val>
                                            <p:strVal val="#ppt_x+0.4"/>
                                          </p:val>
                                        </p:tav>
                                        <p:tav tm="100000">
                                          <p:val>
                                            <p:strVal val="#ppt_x-0.05"/>
                                          </p:val>
                                        </p:tav>
                                      </p:tavLst>
                                    </p:anim>
                                    <p:anim calcmode="lin" valueType="num">
                                      <p:cBhvr>
                                        <p:cTn id="50" dur="800" decel="100000" fill="hold"/>
                                        <p:tgtEl>
                                          <p:spTgt spid="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5121"/>
                                        </p:tgtEl>
                                        <p:attrNameLst>
                                          <p:attrName>style.visibility</p:attrName>
                                        </p:attrNameLst>
                                      </p:cBhvr>
                                      <p:to>
                                        <p:strVal val="visible"/>
                                      </p:to>
                                    </p:set>
                                    <p:animEffect transition="in" filter="fade">
                                      <p:cBhvr>
                                        <p:cTn id="57" dur="800" decel="100000"/>
                                        <p:tgtEl>
                                          <p:spTgt spid="5121"/>
                                        </p:tgtEl>
                                      </p:cBhvr>
                                    </p:animEffect>
                                    <p:anim calcmode="lin" valueType="num">
                                      <p:cBhvr>
                                        <p:cTn id="58" dur="800" decel="100000" fill="hold"/>
                                        <p:tgtEl>
                                          <p:spTgt spid="5121"/>
                                        </p:tgtEl>
                                        <p:attrNameLst>
                                          <p:attrName>style.rotation</p:attrName>
                                        </p:attrNameLst>
                                      </p:cBhvr>
                                      <p:tavLst>
                                        <p:tav tm="0">
                                          <p:val>
                                            <p:fltVal val="-90"/>
                                          </p:val>
                                        </p:tav>
                                        <p:tav tm="100000">
                                          <p:val>
                                            <p:fltVal val="0"/>
                                          </p:val>
                                        </p:tav>
                                      </p:tavLst>
                                    </p:anim>
                                    <p:anim calcmode="lin" valueType="num">
                                      <p:cBhvr>
                                        <p:cTn id="59" dur="800" decel="100000" fill="hold"/>
                                        <p:tgtEl>
                                          <p:spTgt spid="5121"/>
                                        </p:tgtEl>
                                        <p:attrNameLst>
                                          <p:attrName>ppt_x</p:attrName>
                                        </p:attrNameLst>
                                      </p:cBhvr>
                                      <p:tavLst>
                                        <p:tav tm="0">
                                          <p:val>
                                            <p:strVal val="#ppt_x+0.4"/>
                                          </p:val>
                                        </p:tav>
                                        <p:tav tm="100000">
                                          <p:val>
                                            <p:strVal val="#ppt_x-0.05"/>
                                          </p:val>
                                        </p:tav>
                                      </p:tavLst>
                                    </p:anim>
                                    <p:anim calcmode="lin" valueType="num">
                                      <p:cBhvr>
                                        <p:cTn id="60" dur="800" decel="100000" fill="hold"/>
                                        <p:tgtEl>
                                          <p:spTgt spid="51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51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51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095500" cy="884238"/>
          </a:xfrm>
        </p:spPr>
        <p:txBody>
          <a:bodyPr/>
          <a:lstStyle/>
          <a:p>
            <a:r>
              <a:rPr lang="en-US" sz="2800" u="sng" dirty="0" smtClean="0"/>
              <a:t>Sources</a:t>
            </a:r>
            <a:endParaRPr lang="en-US" sz="2800" u="sng" dirty="0"/>
          </a:p>
        </p:txBody>
      </p:sp>
      <p:sp>
        <p:nvSpPr>
          <p:cNvPr id="3" name="Footer Placeholder 2"/>
          <p:cNvSpPr>
            <a:spLocks noGrp="1"/>
          </p:cNvSpPr>
          <p:nvPr>
            <p:ph type="ftr" sz="quarter" idx="11"/>
          </p:nvPr>
        </p:nvSpPr>
        <p:spPr>
          <a:xfrm>
            <a:off x="5715000" y="6477000"/>
            <a:ext cx="3429000" cy="304800"/>
          </a:xfrm>
        </p:spPr>
        <p:txBody>
          <a:bodyPr/>
          <a:lstStyle/>
          <a:p>
            <a:r>
              <a:rPr lang="en-US" dirty="0" smtClean="0"/>
              <a:t>SHSU LS 5375.03/ Summer I 2011/ Chris </a:t>
            </a:r>
            <a:r>
              <a:rPr lang="en-US" dirty="0" err="1" smtClean="0"/>
              <a:t>Margocs</a:t>
            </a:r>
            <a:endParaRPr lang="en-US" dirty="0"/>
          </a:p>
        </p:txBody>
      </p:sp>
      <p:sp>
        <p:nvSpPr>
          <p:cNvPr id="5" name="TextBox 4"/>
          <p:cNvSpPr txBox="1"/>
          <p:nvPr/>
        </p:nvSpPr>
        <p:spPr>
          <a:xfrm>
            <a:off x="533400" y="685800"/>
            <a:ext cx="8305800" cy="6801862"/>
          </a:xfrm>
          <a:prstGeom prst="rect">
            <a:avLst/>
          </a:prstGeom>
          <a:noFill/>
        </p:spPr>
        <p:txBody>
          <a:bodyPr wrap="square" rtlCol="0">
            <a:spAutoFit/>
          </a:bodyPr>
          <a:lstStyle/>
          <a:p>
            <a:pPr>
              <a:buFont typeface="Wingdings" pitchFamily="2" charset="2"/>
              <a:buChar char="Ø"/>
            </a:pPr>
            <a:r>
              <a:rPr lang="en-US" sz="1400" dirty="0" smtClean="0"/>
              <a:t>Photos of RROC Library, Florence Public </a:t>
            </a:r>
            <a:r>
              <a:rPr lang="en-US" sz="1400" dirty="0" smtClean="0"/>
              <a:t>Library, Texas </a:t>
            </a:r>
            <a:r>
              <a:rPr lang="en-US" sz="1400" dirty="0" smtClean="0"/>
              <a:t>Rangers Hall of Fame/ </a:t>
            </a:r>
            <a:r>
              <a:rPr lang="en-US" sz="1400" dirty="0" smtClean="0"/>
              <a:t>Museum (all slide 2), and collections (slide 4) taken </a:t>
            </a:r>
            <a:r>
              <a:rPr lang="en-US" sz="1400" dirty="0" smtClean="0"/>
              <a:t>by Chris Margocs.</a:t>
            </a:r>
          </a:p>
          <a:p>
            <a:pPr>
              <a:buFont typeface="Wingdings" pitchFamily="2" charset="2"/>
              <a:buChar char="Ø"/>
            </a:pPr>
            <a:endParaRPr lang="en-US" sz="1400" dirty="0" smtClean="0"/>
          </a:p>
          <a:p>
            <a:pPr>
              <a:buFont typeface="Wingdings" pitchFamily="2" charset="2"/>
              <a:buChar char="Ø"/>
            </a:pPr>
            <a:r>
              <a:rPr lang="en-US" sz="1400" dirty="0" smtClean="0"/>
              <a:t>Image of Indiana Jones downloaded from official website:</a:t>
            </a:r>
          </a:p>
          <a:p>
            <a:r>
              <a:rPr lang="en-US" sz="1400" dirty="0" smtClean="0">
                <a:hlinkClick r:id="rId3"/>
              </a:rPr>
              <a:t>http://www.indianajones.com/site/index.html</a:t>
            </a:r>
            <a:endParaRPr lang="en-US" sz="1400" dirty="0" smtClean="0"/>
          </a:p>
          <a:p>
            <a:endParaRPr lang="en-US" sz="1400" dirty="0" smtClean="0"/>
          </a:p>
          <a:p>
            <a:pPr>
              <a:buFont typeface="Wingdings" pitchFamily="2" charset="2"/>
              <a:buChar char="Ø"/>
            </a:pPr>
            <a:r>
              <a:rPr lang="en-US" sz="1400" dirty="0" smtClean="0"/>
              <a:t>Images of book covers from </a:t>
            </a:r>
            <a:r>
              <a:rPr lang="en-US" sz="1400" dirty="0" smtClean="0">
                <a:hlinkClick r:id="rId4"/>
              </a:rPr>
              <a:t>www.Amazon.com</a:t>
            </a:r>
            <a:endParaRPr lang="en-US" sz="1400" dirty="0" smtClean="0"/>
          </a:p>
          <a:p>
            <a:pPr>
              <a:buFont typeface="Wingdings" pitchFamily="2" charset="2"/>
              <a:buChar char="Ø"/>
            </a:pPr>
            <a:endParaRPr lang="en-US" sz="1400" dirty="0" smtClean="0"/>
          </a:p>
          <a:p>
            <a:pPr>
              <a:buFont typeface="Wingdings" pitchFamily="2" charset="2"/>
              <a:buChar char="Ø"/>
            </a:pPr>
            <a:r>
              <a:rPr lang="en-US" sz="1400" dirty="0" smtClean="0"/>
              <a:t>All other clip art from Microsoft ClipArt files.</a:t>
            </a:r>
          </a:p>
          <a:p>
            <a:pPr>
              <a:buFont typeface="Wingdings" pitchFamily="2" charset="2"/>
              <a:buChar char="Ø"/>
            </a:pPr>
            <a:endParaRPr lang="en-US" sz="1400" dirty="0" smtClean="0"/>
          </a:p>
          <a:p>
            <a:pPr>
              <a:buFont typeface="Wingdings" pitchFamily="2" charset="2"/>
              <a:buChar char="Ø"/>
            </a:pPr>
            <a:r>
              <a:rPr lang="en-US" sz="1400" dirty="0" smtClean="0"/>
              <a:t>Definitions from the following:</a:t>
            </a:r>
          </a:p>
          <a:p>
            <a:r>
              <a:rPr lang="en-US" sz="1400" dirty="0" smtClean="0"/>
              <a:t>  Curator-- </a:t>
            </a:r>
            <a:r>
              <a:rPr lang="en-US" sz="1400" u="sng" dirty="0" smtClean="0">
                <a:hlinkClick r:id="rId5"/>
              </a:rPr>
              <a:t>http://careers.stateuniversity.com/pages/548/Museum-Curator.html</a:t>
            </a:r>
            <a:endParaRPr lang="en-US" sz="1400" dirty="0" smtClean="0"/>
          </a:p>
          <a:p>
            <a:endParaRPr lang="en-US" sz="1400" dirty="0" smtClean="0"/>
          </a:p>
          <a:p>
            <a:r>
              <a:rPr lang="en-US" sz="1400" dirty="0" smtClean="0"/>
              <a:t>  Archaeologist-- </a:t>
            </a:r>
            <a:r>
              <a:rPr lang="en-US" sz="1400" u="sng" dirty="0" smtClean="0">
                <a:hlinkClick r:id="rId6"/>
              </a:rPr>
              <a:t>http://www.princetonreview.com/Careers.aspx?cid=10</a:t>
            </a:r>
            <a:endParaRPr lang="en-US" sz="1400" u="sng" dirty="0" smtClean="0"/>
          </a:p>
          <a:p>
            <a:endParaRPr lang="en-US" sz="1400" dirty="0" smtClean="0"/>
          </a:p>
          <a:p>
            <a:r>
              <a:rPr lang="en-US" sz="1400" dirty="0" smtClean="0"/>
              <a:t>  Anthropologist-- </a:t>
            </a:r>
            <a:r>
              <a:rPr lang="en-US" sz="1400" u="sng" dirty="0" smtClean="0">
                <a:hlinkClick r:id="rId7"/>
              </a:rPr>
              <a:t>http://www.thefreedictionary.com/anthropologist</a:t>
            </a:r>
            <a:endParaRPr lang="en-US" sz="1400" u="sng" dirty="0" smtClean="0"/>
          </a:p>
          <a:p>
            <a:endParaRPr lang="en-US" sz="1400" dirty="0" smtClean="0"/>
          </a:p>
          <a:p>
            <a:r>
              <a:rPr lang="en-US" sz="1400" dirty="0" smtClean="0"/>
              <a:t>  Conservator-- </a:t>
            </a:r>
            <a:r>
              <a:rPr lang="en-US" sz="1400" u="sng" dirty="0" smtClean="0">
                <a:hlinkClick r:id="rId8"/>
              </a:rPr>
              <a:t>www.dictionary.com</a:t>
            </a:r>
            <a:endParaRPr lang="en-US" sz="1400" dirty="0" smtClean="0"/>
          </a:p>
          <a:p>
            <a:endParaRPr lang="en-US" sz="1400" dirty="0" smtClean="0"/>
          </a:p>
          <a:p>
            <a:r>
              <a:rPr lang="en-US" sz="1400" dirty="0" smtClean="0"/>
              <a:t>  </a:t>
            </a:r>
            <a:r>
              <a:rPr lang="en-US" sz="1400" dirty="0" err="1" smtClean="0"/>
              <a:t>Realia</a:t>
            </a:r>
            <a:r>
              <a:rPr lang="en-US" sz="1400" dirty="0" smtClean="0"/>
              <a:t>-- </a:t>
            </a:r>
            <a:r>
              <a:rPr lang="en-US" sz="1400" dirty="0" smtClean="0">
                <a:hlinkClick r:id="rId9"/>
              </a:rPr>
              <a:t>www.Merriam-webster.com</a:t>
            </a:r>
            <a:endParaRPr lang="en-US" sz="1400" dirty="0" smtClean="0"/>
          </a:p>
          <a:p>
            <a:endParaRPr lang="en-US" sz="1400" dirty="0" smtClean="0"/>
          </a:p>
          <a:p>
            <a:pPr>
              <a:buFont typeface="Wingdings" pitchFamily="2" charset="2"/>
              <a:buChar char="Ø"/>
            </a:pPr>
            <a:endParaRPr lang="en-US" sz="1400" dirty="0" smtClean="0"/>
          </a:p>
          <a:p>
            <a:pPr>
              <a:buFont typeface="Wingdings" pitchFamily="2" charset="2"/>
              <a:buChar char="Ø"/>
            </a:pPr>
            <a:r>
              <a:rPr lang="en-US" sz="1400" dirty="0" smtClean="0"/>
              <a:t>For additional information on this presentation, contact Chris </a:t>
            </a:r>
            <a:r>
              <a:rPr lang="en-US" sz="1400" dirty="0" err="1" smtClean="0"/>
              <a:t>Margocs</a:t>
            </a:r>
            <a:r>
              <a:rPr lang="en-US" sz="1400" dirty="0" smtClean="0"/>
              <a:t> at </a:t>
            </a:r>
            <a:r>
              <a:rPr lang="en-US" sz="1400" dirty="0" smtClean="0">
                <a:hlinkClick r:id="rId10"/>
              </a:rPr>
              <a:t>cmargocs@sbcglobal.net</a:t>
            </a:r>
            <a:r>
              <a:rPr lang="en-US" sz="1400" dirty="0" smtClean="0"/>
              <a:t> for accompanying document entitled “Children, Collecting, and Collections”.</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Tailored">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Console"/>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TotalTime>
  <Words>1033</Words>
  <Application>Microsoft Office PowerPoint</Application>
  <PresentationFormat>On-screen Show (4:3)</PresentationFormat>
  <Paragraphs>97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Tailored</vt:lpstr>
      <vt:lpstr>Collections</vt:lpstr>
      <vt:lpstr>Where?</vt:lpstr>
      <vt:lpstr>What</vt:lpstr>
      <vt:lpstr>What are some descriptions of a good collection?</vt:lpstr>
      <vt:lpstr>How</vt:lpstr>
      <vt:lpstr>Who</vt:lpstr>
      <vt:lpstr>Why</vt:lpstr>
      <vt:lpstr>Here are some books on collecting you may enjoy:</vt:lpstr>
      <vt:lpstr>Sources</vt:lpstr>
      <vt:lpstr>Multimedia Project for LS 5375.03 SHSU MLS Program, Summer I 2011 Chris Margocs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Chris</cp:lastModifiedBy>
  <cp:revision>75</cp:revision>
  <dcterms:created xsi:type="dcterms:W3CDTF">2011-06-26T02:18:32Z</dcterms:created>
  <dcterms:modified xsi:type="dcterms:W3CDTF">2011-06-26T23:21:21Z</dcterms:modified>
</cp:coreProperties>
</file>